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428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281" r:id="rId48"/>
    <p:sldId id="317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8" r:id="rId59"/>
    <p:sldId id="312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13" r:id="rId80"/>
    <p:sldId id="314" r:id="rId81"/>
    <p:sldId id="315" r:id="rId82"/>
    <p:sldId id="316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6" r:id="rId97"/>
    <p:sldId id="357" r:id="rId98"/>
    <p:sldId id="42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52" r:id="rId107"/>
    <p:sldId id="353" r:id="rId108"/>
    <p:sldId id="354" r:id="rId109"/>
    <p:sldId id="365" r:id="rId110"/>
    <p:sldId id="366" r:id="rId111"/>
    <p:sldId id="367" r:id="rId112"/>
    <p:sldId id="426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9" r:id="rId142"/>
    <p:sldId id="397" r:id="rId143"/>
    <p:sldId id="398" r:id="rId144"/>
    <p:sldId id="400" r:id="rId145"/>
    <p:sldId id="401" r:id="rId146"/>
    <p:sldId id="402" r:id="rId147"/>
    <p:sldId id="403" r:id="rId148"/>
    <p:sldId id="404" r:id="rId149"/>
    <p:sldId id="405" r:id="rId150"/>
    <p:sldId id="408" r:id="rId151"/>
    <p:sldId id="409" r:id="rId152"/>
    <p:sldId id="410" r:id="rId153"/>
    <p:sldId id="411" r:id="rId154"/>
    <p:sldId id="412" r:id="rId155"/>
    <p:sldId id="413" r:id="rId156"/>
    <p:sldId id="437" r:id="rId157"/>
    <p:sldId id="436" r:id="rId158"/>
    <p:sldId id="438" r:id="rId159"/>
    <p:sldId id="439" r:id="rId160"/>
    <p:sldId id="440" r:id="rId161"/>
    <p:sldId id="441" r:id="rId162"/>
    <p:sldId id="442" r:id="rId163"/>
    <p:sldId id="443" r:id="rId164"/>
    <p:sldId id="431" r:id="rId165"/>
    <p:sldId id="432" r:id="rId166"/>
    <p:sldId id="435" r:id="rId167"/>
    <p:sldId id="414" r:id="rId168"/>
    <p:sldId id="406" r:id="rId169"/>
    <p:sldId id="407" r:id="rId170"/>
    <p:sldId id="386" r:id="rId171"/>
    <p:sldId id="355" r:id="rId172"/>
    <p:sldId id="415" r:id="rId173"/>
    <p:sldId id="416" r:id="rId174"/>
    <p:sldId id="420" r:id="rId175"/>
    <p:sldId id="421" r:id="rId176"/>
    <p:sldId id="422" r:id="rId177"/>
    <p:sldId id="423" r:id="rId178"/>
    <p:sldId id="424" r:id="rId179"/>
    <p:sldId id="425" r:id="rId180"/>
    <p:sldId id="444" r:id="rId181"/>
    <p:sldId id="445" r:id="rId182"/>
    <p:sldId id="446" r:id="rId183"/>
    <p:sldId id="447" r:id="rId184"/>
    <p:sldId id="448" r:id="rId185"/>
    <p:sldId id="449" r:id="rId1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karameşe" initials="fk" lastIdx="1" clrIdx="0">
    <p:extLst>
      <p:ext uri="{19B8F6BF-5375-455C-9EA6-DF929625EA0E}">
        <p15:presenceInfo xmlns:p15="http://schemas.microsoft.com/office/powerpoint/2012/main" userId="b76f5f1839366a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Orta Stil 4 - Vurgu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Orta Stil 4 - Vurg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Koyu Stil 1 - Vurgu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ema Uygulanmış Stil 2 - Vurgu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Koyu Stil 2 - Vurgu 5/Vurgu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F1461-D1C9-4EA6-A541-3DF6484254DA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97417-94EA-4809-A61A-2781203935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794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12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150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331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288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0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038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161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313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921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414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563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F3D3CC2-51E9-4FF8-9BAF-626E35614C08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E5522BA-F053-450A-BC25-B762F7EC7572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56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65F412-0273-86EB-D01F-D71FE37A1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ORACLE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C1A6E37-6B22-6A9C-BBC2-EFFA05975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PL/SQL</a:t>
            </a:r>
          </a:p>
        </p:txBody>
      </p:sp>
    </p:spTree>
    <p:extLst>
      <p:ext uri="{BB962C8B-B14F-4D97-AF65-F5344CB8AC3E}">
        <p14:creationId xmlns:p14="http://schemas.microsoft.com/office/powerpoint/2010/main" val="296946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55CE7C-496D-1EF3-6342-1518535A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Anonymous </a:t>
            </a:r>
            <a:r>
              <a:rPr lang="tr-TR" dirty="0" err="1"/>
              <a:t>Block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EAF3E10-358D-204B-CA6A-A322756C4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21309"/>
            <a:ext cx="3305755" cy="1829883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6446E5B-6760-3ED6-C640-EE905D39E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59" y="1821309"/>
            <a:ext cx="4115921" cy="189882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183B701-86AD-2003-3409-86C46C46B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6" y="4351482"/>
            <a:ext cx="3919993" cy="189964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B67E32A-7764-72D9-578A-06B341233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287742"/>
            <a:ext cx="3731553" cy="1963388"/>
          </a:xfrm>
          <a:prstGeom prst="rect">
            <a:avLst/>
          </a:prstGeom>
        </p:spPr>
      </p:pic>
      <p:sp>
        <p:nvSpPr>
          <p:cNvPr id="12" name="Ok: Sağ 11">
            <a:extLst>
              <a:ext uri="{FF2B5EF4-FFF2-40B4-BE49-F238E27FC236}">
                <a16:creationId xmlns:a16="http://schemas.microsoft.com/office/drawing/2014/main" id="{AA5B07CA-FF9F-294C-AEC3-D894D3A6EF70}"/>
              </a:ext>
            </a:extLst>
          </p:cNvPr>
          <p:cNvSpPr/>
          <p:nvPr/>
        </p:nvSpPr>
        <p:spPr>
          <a:xfrm>
            <a:off x="4721087" y="2733261"/>
            <a:ext cx="2087217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k: Aşağı 13">
            <a:extLst>
              <a:ext uri="{FF2B5EF4-FFF2-40B4-BE49-F238E27FC236}">
                <a16:creationId xmlns:a16="http://schemas.microsoft.com/office/drawing/2014/main" id="{950381B9-99FC-938A-C158-72336AB2E090}"/>
              </a:ext>
            </a:extLst>
          </p:cNvPr>
          <p:cNvSpPr/>
          <p:nvPr/>
        </p:nvSpPr>
        <p:spPr>
          <a:xfrm>
            <a:off x="8855765" y="3846443"/>
            <a:ext cx="45719" cy="44129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k: Sağ 14">
            <a:extLst>
              <a:ext uri="{FF2B5EF4-FFF2-40B4-BE49-F238E27FC236}">
                <a16:creationId xmlns:a16="http://schemas.microsoft.com/office/drawing/2014/main" id="{15844DB8-C5BC-EEBB-5627-3D3BC2EB79AE}"/>
              </a:ext>
            </a:extLst>
          </p:cNvPr>
          <p:cNvSpPr/>
          <p:nvPr/>
        </p:nvSpPr>
        <p:spPr>
          <a:xfrm rot="10800000">
            <a:off x="4892574" y="5291594"/>
            <a:ext cx="2279371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7928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ACC0F6-B441-C8C6-FEF8-3663A757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tr-TR" dirty="0"/>
            </a:br>
            <a:r>
              <a:rPr lang="tr-TR" dirty="0"/>
              <a:t>Collection </a:t>
            </a:r>
            <a:r>
              <a:rPr lang="tr-TR" dirty="0" err="1"/>
              <a:t>Methodları</a:t>
            </a:r>
            <a:br>
              <a:rPr lang="tr-TR" dirty="0"/>
            </a:br>
            <a:r>
              <a:rPr lang="tr-TR" dirty="0"/>
              <a:t>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E6A25A-B82F-B35C-865A-FC0EE5E4C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979"/>
          </a:xfrm>
        </p:spPr>
        <p:txBody>
          <a:bodyPr/>
          <a:lstStyle/>
          <a:p>
            <a:r>
              <a:rPr lang="tr-TR" dirty="0"/>
              <a:t>Ülkelerin metotlarını tutan liste üzerinden </a:t>
            </a:r>
            <a:r>
              <a:rPr lang="tr-TR" dirty="0" err="1"/>
              <a:t>collection</a:t>
            </a:r>
            <a:r>
              <a:rPr lang="tr-TR" dirty="0"/>
              <a:t> metotlarını kullanma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040854B-BBE7-56DA-421A-8262088C3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10" y="2399087"/>
            <a:ext cx="3601698" cy="436530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7F4A2C1-D1BE-DD70-D7C9-E2F18D4F4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58" y="3275257"/>
            <a:ext cx="2724530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274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2D14E5-54DF-1E5E-A8A1-C5C9A35C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Associative</a:t>
            </a:r>
            <a:r>
              <a:rPr lang="tr-TR" dirty="0"/>
              <a:t> </a:t>
            </a:r>
            <a:r>
              <a:rPr lang="tr-TR" dirty="0" err="1"/>
              <a:t>Arrays</a:t>
            </a:r>
            <a:r>
              <a:rPr lang="tr-TR" dirty="0"/>
              <a:t> - </a:t>
            </a:r>
            <a:r>
              <a:rPr lang="tr-TR" dirty="0" err="1"/>
              <a:t>Loop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8C8200B-CD08-E1C9-D1EA-38C29C43C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9" y="1855690"/>
            <a:ext cx="5264521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A9EC9CA-5CA0-FDB0-61EB-661DB1824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90" y="2167074"/>
            <a:ext cx="2181529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9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F3FEF9-8C7D-AD8B-6E1C-9EC59E40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Nested</a:t>
            </a:r>
            <a:r>
              <a:rPr lang="tr-TR" dirty="0"/>
              <a:t> </a:t>
            </a:r>
            <a:r>
              <a:rPr lang="tr-TR" dirty="0" err="1"/>
              <a:t>Tables</a:t>
            </a:r>
            <a:endParaRPr lang="tr-TR" dirty="0"/>
          </a:p>
        </p:txBody>
      </p:sp>
      <p:graphicFrame>
        <p:nvGraphicFramePr>
          <p:cNvPr id="15" name="Tablo 15">
            <a:extLst>
              <a:ext uri="{FF2B5EF4-FFF2-40B4-BE49-F238E27FC236}">
                <a16:creationId xmlns:a16="http://schemas.microsoft.com/office/drawing/2014/main" id="{64A60C5D-E443-8E7B-2F90-1E3D3A410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62876"/>
              </p:ext>
            </p:extLst>
          </p:nvPr>
        </p:nvGraphicFramePr>
        <p:xfrm>
          <a:off x="739061" y="2026763"/>
          <a:ext cx="6510151" cy="3880044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6510151">
                  <a:extLst>
                    <a:ext uri="{9D8B030D-6E8A-4147-A177-3AD203B41FA5}">
                      <a16:colId xmlns:a16="http://schemas.microsoft.com/office/drawing/2014/main" val="2833084972"/>
                    </a:ext>
                  </a:extLst>
                </a:gridCol>
              </a:tblGrid>
              <a:tr h="431116">
                <a:tc>
                  <a:txBody>
                    <a:bodyPr/>
                    <a:lstStyle/>
                    <a:p>
                      <a:r>
                        <a:rPr lang="tr-TR" dirty="0"/>
                        <a:t>Database tablolarının kolon tipleri gibi kullanılırlar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625371"/>
                  </a:ext>
                </a:extLst>
              </a:tr>
              <a:tr h="431116">
                <a:tc>
                  <a:txBody>
                    <a:bodyPr/>
                    <a:lstStyle/>
                    <a:p>
                      <a:r>
                        <a:rPr lang="tr-TR" dirty="0"/>
                        <a:t>Kolonlarda ki her bir giriş bir dizi değeri içerebilir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558835"/>
                  </a:ext>
                </a:extLst>
              </a:tr>
              <a:tr h="431116">
                <a:tc>
                  <a:txBody>
                    <a:bodyPr/>
                    <a:lstStyle/>
                    <a:p>
                      <a:r>
                        <a:rPr lang="tr-TR" dirty="0" err="1"/>
                        <a:t>Nestes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tables</a:t>
                      </a:r>
                      <a:r>
                        <a:rPr lang="tr-TR" dirty="0"/>
                        <a:t>, bir değerler kümesi sunar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87282"/>
                  </a:ext>
                </a:extLst>
              </a:tr>
              <a:tr h="431116">
                <a:tc>
                  <a:txBody>
                    <a:bodyPr/>
                    <a:lstStyle/>
                    <a:p>
                      <a:r>
                        <a:rPr lang="tr-TR" dirty="0"/>
                        <a:t>Element sayısı tanımlanmamış bir boyutlu bir dizi gibi düşünülebilir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489557"/>
                  </a:ext>
                </a:extLst>
              </a:tr>
              <a:tr h="431116">
                <a:tc>
                  <a:txBody>
                    <a:bodyPr/>
                    <a:lstStyle/>
                    <a:p>
                      <a:r>
                        <a:rPr lang="tr-TR" dirty="0"/>
                        <a:t>Başlangıç değerleri verilmelidir(</a:t>
                      </a:r>
                      <a:r>
                        <a:rPr lang="tr-TR" dirty="0" err="1"/>
                        <a:t>initialize</a:t>
                      </a:r>
                      <a:r>
                        <a:rPr lang="tr-T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1651"/>
                  </a:ext>
                </a:extLst>
              </a:tr>
              <a:tr h="431116">
                <a:tc>
                  <a:txBody>
                    <a:bodyPr/>
                    <a:lstStyle/>
                    <a:p>
                      <a:r>
                        <a:rPr lang="tr-TR" dirty="0" err="1"/>
                        <a:t>Key</a:t>
                      </a:r>
                      <a:r>
                        <a:rPr lang="tr-TR" dirty="0"/>
                        <a:t>-Value şeklinde bir ilişki yoktur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995724"/>
                  </a:ext>
                </a:extLst>
              </a:tr>
              <a:tr h="431116">
                <a:tc>
                  <a:txBody>
                    <a:bodyPr/>
                    <a:lstStyle/>
                    <a:p>
                      <a:r>
                        <a:rPr lang="tr-TR" dirty="0"/>
                        <a:t>DB tablolarında saklanabilir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52750"/>
                  </a:ext>
                </a:extLst>
              </a:tr>
              <a:tr h="431116">
                <a:tc>
                  <a:txBody>
                    <a:bodyPr/>
                    <a:lstStyle/>
                    <a:p>
                      <a:r>
                        <a:rPr lang="tr-TR" dirty="0"/>
                        <a:t>Aynı ada sahip olan </a:t>
                      </a:r>
                      <a:r>
                        <a:rPr lang="tr-TR" dirty="0" err="1"/>
                        <a:t>varray</a:t>
                      </a:r>
                      <a:r>
                        <a:rPr lang="tr-TR" dirty="0"/>
                        <a:t> tipini </a:t>
                      </a:r>
                      <a:r>
                        <a:rPr lang="tr-TR" dirty="0" err="1"/>
                        <a:t>constructor</a:t>
                      </a:r>
                      <a:r>
                        <a:rPr lang="tr-TR" dirty="0"/>
                        <a:t> kullanarak başlatabiliriz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047842"/>
                  </a:ext>
                </a:extLst>
              </a:tr>
              <a:tr h="431116">
                <a:tc>
                  <a:txBody>
                    <a:bodyPr/>
                    <a:lstStyle/>
                    <a:p>
                      <a:r>
                        <a:rPr lang="tr-TR" dirty="0"/>
                        <a:t>Index </a:t>
                      </a:r>
                      <a:r>
                        <a:rPr lang="tr-TR" dirty="0" err="1"/>
                        <a:t>By</a:t>
                      </a:r>
                      <a:r>
                        <a:rPr lang="tr-TR" dirty="0"/>
                        <a:t> ifadesi yoktur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70912"/>
                  </a:ext>
                </a:extLst>
              </a:tr>
            </a:tbl>
          </a:graphicData>
        </a:graphic>
      </p:graphicFrame>
      <p:pic>
        <p:nvPicPr>
          <p:cNvPr id="19" name="Resim 18">
            <a:extLst>
              <a:ext uri="{FF2B5EF4-FFF2-40B4-BE49-F238E27FC236}">
                <a16:creationId xmlns:a16="http://schemas.microsoft.com/office/drawing/2014/main" id="{2E90FD39-AD37-A7ED-3601-0E1E37651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632" y="3289955"/>
            <a:ext cx="3871307" cy="250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431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CFA948-EC34-D3F2-A868-9A840223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Nested</a:t>
            </a:r>
            <a:r>
              <a:rPr lang="tr-TR" dirty="0"/>
              <a:t> </a:t>
            </a:r>
            <a:r>
              <a:rPr lang="tr-TR" dirty="0" err="1"/>
              <a:t>Tables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007EE6A-310B-3CDA-71D4-6EEA5C935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1" y="1974197"/>
            <a:ext cx="6440350" cy="3795007"/>
          </a:xfr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A9E5890-760A-0036-2ED8-D837BB5CB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956" y="3964522"/>
            <a:ext cx="208626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20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4A3192-8FB5-836D-D22E-61F097F2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Nested</a:t>
            </a:r>
            <a:r>
              <a:rPr lang="tr-TR" dirty="0"/>
              <a:t> </a:t>
            </a:r>
            <a:r>
              <a:rPr lang="tr-TR" dirty="0" err="1"/>
              <a:t>Tables</a:t>
            </a:r>
            <a:r>
              <a:rPr lang="tr-TR" dirty="0"/>
              <a:t> 2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D948606-FEDD-62AA-DE26-4A94ECFB6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1" y="1891732"/>
            <a:ext cx="7777164" cy="3981167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EEE7474-B9A9-9E8E-AE41-3D59972A2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87" y="4396318"/>
            <a:ext cx="2438740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017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81F193-C3F0-B848-B67F-48EF9935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Variable</a:t>
            </a:r>
            <a:r>
              <a:rPr lang="tr-TR" dirty="0"/>
              <a:t> Size </a:t>
            </a:r>
            <a:r>
              <a:rPr lang="tr-TR" dirty="0" err="1"/>
              <a:t>Arrays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2CFAA0-2576-3863-30BD-C16CEAC73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94" y="1874014"/>
            <a:ext cx="10058400" cy="4023360"/>
          </a:xfrm>
        </p:spPr>
        <p:txBody>
          <a:bodyPr/>
          <a:lstStyle/>
          <a:p>
            <a:r>
              <a:rPr lang="tr-TR" dirty="0"/>
              <a:t>Element sayısı sınırlandırılmıştır</a:t>
            </a:r>
          </a:p>
          <a:p>
            <a:r>
              <a:rPr lang="tr-TR" dirty="0"/>
              <a:t>Maksimum büyüklük 2 </a:t>
            </a:r>
            <a:r>
              <a:rPr lang="tr-TR" dirty="0" err="1"/>
              <a:t>GB’dır</a:t>
            </a:r>
            <a:endParaRPr lang="tr-TR" dirty="0"/>
          </a:p>
          <a:p>
            <a:r>
              <a:rPr lang="tr-TR" dirty="0"/>
              <a:t>Tek Boyutlu dizidir</a:t>
            </a:r>
          </a:p>
          <a:p>
            <a:r>
              <a:rPr lang="tr-TR" dirty="0"/>
              <a:t>Bir dizi elemanına ulaşırken klasik dizi mantığı kullanılır</a:t>
            </a:r>
          </a:p>
          <a:p>
            <a:r>
              <a:rPr lang="tr-TR" dirty="0"/>
              <a:t>Index 1 ‘den başlar</a:t>
            </a:r>
          </a:p>
          <a:p>
            <a:r>
              <a:rPr lang="tr-TR" dirty="0"/>
              <a:t>Aynı ada sahip olan </a:t>
            </a:r>
            <a:r>
              <a:rPr lang="tr-TR" dirty="0" err="1"/>
              <a:t>varray</a:t>
            </a:r>
            <a:r>
              <a:rPr lang="tr-TR" dirty="0"/>
              <a:t> tipini </a:t>
            </a:r>
            <a:r>
              <a:rPr lang="tr-TR" dirty="0" err="1"/>
              <a:t>constructor</a:t>
            </a:r>
            <a:r>
              <a:rPr lang="tr-TR" dirty="0"/>
              <a:t> kullanarak başlatabiliriz</a:t>
            </a:r>
          </a:p>
          <a:p>
            <a:r>
              <a:rPr lang="tr-TR" dirty="0"/>
              <a:t>Bir sınırlamadır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B91D4ED-3533-4467-9A36-FA7AFF7B7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85" y="1874014"/>
            <a:ext cx="516327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292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226BD-2268-C858-B461-24213EE7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Varrays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4B974B9-3EBB-803F-37C4-6C382F155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25" y="2039191"/>
            <a:ext cx="7249537" cy="3429479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9746A01-0B59-8D9A-387D-67FA01E15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581" y="3963510"/>
            <a:ext cx="298174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939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7E7A55-D9D2-3265-9980-4BF9BA52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Varrays</a:t>
            </a:r>
            <a:r>
              <a:rPr lang="tr-TR" dirty="0"/>
              <a:t> 2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D7DB055-EA3C-48BA-267D-3D11EC8FB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07" y="1893397"/>
            <a:ext cx="5339373" cy="4022725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7D734EC-AD5D-A4EC-2858-AA874A115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03" y="3904759"/>
            <a:ext cx="2619741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18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85D934-B027-3924-6B6A-4036B3D6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Varrays</a:t>
            </a:r>
            <a:r>
              <a:rPr lang="tr-TR" dirty="0"/>
              <a:t> 3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B3262CB-4BA7-6448-4788-646942908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17" y="1883970"/>
            <a:ext cx="7434624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05818EF-4E41-438B-7AAD-91919F254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991" y="4790811"/>
            <a:ext cx="208626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025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E25396-E2C0-27C0-F708-EE2139F9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Karma Veri Tiplerinin Kullanımı</a:t>
            </a:r>
          </a:p>
        </p:txBody>
      </p:sp>
      <p:graphicFrame>
        <p:nvGraphicFramePr>
          <p:cNvPr id="4" name="Tablo 4">
            <a:extLst>
              <a:ext uri="{FF2B5EF4-FFF2-40B4-BE49-F238E27FC236}">
                <a16:creationId xmlns:a16="http://schemas.microsoft.com/office/drawing/2014/main" id="{73375DED-DA5F-B062-1A99-8BBAB53312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996498"/>
              </p:ext>
            </p:extLst>
          </p:nvPr>
        </p:nvGraphicFramePr>
        <p:xfrm>
          <a:off x="1096962" y="1846262"/>
          <a:ext cx="1022463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926">
                  <a:extLst>
                    <a:ext uri="{9D8B030D-6E8A-4147-A177-3AD203B41FA5}">
                      <a16:colId xmlns:a16="http://schemas.microsoft.com/office/drawing/2014/main" val="2669271386"/>
                    </a:ext>
                  </a:extLst>
                </a:gridCol>
                <a:gridCol w="2044926">
                  <a:extLst>
                    <a:ext uri="{9D8B030D-6E8A-4147-A177-3AD203B41FA5}">
                      <a16:colId xmlns:a16="http://schemas.microsoft.com/office/drawing/2014/main" val="2235922277"/>
                    </a:ext>
                  </a:extLst>
                </a:gridCol>
                <a:gridCol w="2044926">
                  <a:extLst>
                    <a:ext uri="{9D8B030D-6E8A-4147-A177-3AD203B41FA5}">
                      <a16:colId xmlns:a16="http://schemas.microsoft.com/office/drawing/2014/main" val="3298018216"/>
                    </a:ext>
                  </a:extLst>
                </a:gridCol>
                <a:gridCol w="2044926">
                  <a:extLst>
                    <a:ext uri="{9D8B030D-6E8A-4147-A177-3AD203B41FA5}">
                      <a16:colId xmlns:a16="http://schemas.microsoft.com/office/drawing/2014/main" val="3825505345"/>
                    </a:ext>
                  </a:extLst>
                </a:gridCol>
                <a:gridCol w="2044926">
                  <a:extLst>
                    <a:ext uri="{9D8B030D-6E8A-4147-A177-3AD203B41FA5}">
                      <a16:colId xmlns:a16="http://schemas.microsoft.com/office/drawing/2014/main" val="3214044035"/>
                    </a:ext>
                  </a:extLst>
                </a:gridCol>
              </a:tblGrid>
              <a:tr h="869970"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/>
                        <a:t>Collection Tipi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/>
                        <a:t>Element Sayısı</a:t>
                      </a:r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/>
                        <a:t>Index Tipi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/>
                        <a:t>Erişim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/>
                        <a:t>DB </a:t>
                      </a:r>
                      <a:r>
                        <a:rPr lang="tr-TR" dirty="0" err="1"/>
                        <a:t>Table</a:t>
                      </a:r>
                      <a:r>
                        <a:rPr lang="tr-TR" dirty="0"/>
                        <a:t> İlişkisi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25860"/>
                  </a:ext>
                </a:extLst>
              </a:tr>
              <a:tr h="869970">
                <a:tc>
                  <a:txBody>
                    <a:bodyPr/>
                    <a:lstStyle/>
                    <a:p>
                      <a:r>
                        <a:rPr lang="tr-TR" dirty="0" err="1"/>
                        <a:t>Associative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Array</a:t>
                      </a:r>
                      <a:endParaRPr lang="tr-TR" dirty="0"/>
                    </a:p>
                    <a:p>
                      <a:r>
                        <a:rPr lang="tr-TR" dirty="0"/>
                        <a:t>(</a:t>
                      </a:r>
                      <a:r>
                        <a:rPr lang="tr-TR" dirty="0" err="1"/>
                        <a:t>index-by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table</a:t>
                      </a:r>
                      <a:r>
                        <a:rPr lang="tr-T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/>
                        <a:t>Sınırsız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 err="1"/>
                        <a:t>String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integer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 err="1"/>
                        <a:t>Key</a:t>
                      </a:r>
                      <a:r>
                        <a:rPr lang="tr-TR" dirty="0"/>
                        <a:t>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Bir DB tablo kolonu ile direk ilişkilendiremez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636932"/>
                  </a:ext>
                </a:extLst>
              </a:tr>
              <a:tr h="869970"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 err="1"/>
                        <a:t>Nested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Table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/>
                        <a:t>Sınırsız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 err="1"/>
                        <a:t>İnteger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Index üzerinden numarası 1’den başlar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Bir DB tablo kolonu ile direk ilişkilendirilebilir</a:t>
                      </a:r>
                    </a:p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91649"/>
                  </a:ext>
                </a:extLst>
              </a:tr>
              <a:tr h="869970">
                <a:tc>
                  <a:txBody>
                    <a:bodyPr/>
                    <a:lstStyle/>
                    <a:p>
                      <a:r>
                        <a:rPr lang="tr-TR" dirty="0" err="1"/>
                        <a:t>Variablesize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Array</a:t>
                      </a:r>
                      <a:endParaRPr lang="tr-TR" dirty="0"/>
                    </a:p>
                    <a:p>
                      <a:r>
                        <a:rPr lang="tr-TR" dirty="0"/>
                        <a:t>(</a:t>
                      </a:r>
                      <a:r>
                        <a:rPr lang="tr-TR" dirty="0" err="1"/>
                        <a:t>Varray</a:t>
                      </a:r>
                      <a:r>
                        <a:rPr lang="tr-T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/>
                        <a:t>Sınırlı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  <a:p>
                      <a:r>
                        <a:rPr lang="tr-TR" dirty="0" err="1"/>
                        <a:t>Integer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Index üzerinden numarası 1den başlar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Bir DB tablo kolonu ile </a:t>
                      </a:r>
                      <a:r>
                        <a:rPr lang="tr-TR" dirty="0" err="1"/>
                        <a:t>ilişkilenidirilir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62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26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ACDB2F-C1B2-7524-C757-BF3A5647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Output</a:t>
            </a:r>
            <a:r>
              <a:rPr lang="tr-TR" dirty="0"/>
              <a:t> Log Yazdırma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2D4F7B-ADC2-BE61-7C7D-A0E37D9A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set </a:t>
            </a:r>
            <a:r>
              <a:rPr lang="tr-TR" dirty="0" err="1">
                <a:solidFill>
                  <a:srgbClr val="FF0000"/>
                </a:solidFill>
              </a:rPr>
              <a:t>serveroutput</a:t>
            </a:r>
            <a:r>
              <a:rPr lang="tr-TR" dirty="0">
                <a:solidFill>
                  <a:srgbClr val="FF0000"/>
                </a:solidFill>
              </a:rPr>
              <a:t> on </a:t>
            </a:r>
            <a:r>
              <a:rPr lang="tr-TR" dirty="0"/>
              <a:t>: Dışarıya yazdırmak için bu parametre açılmalı</a:t>
            </a:r>
          </a:p>
          <a:p>
            <a:r>
              <a:rPr lang="tr-TR" dirty="0" err="1"/>
              <a:t>IDE’ler</a:t>
            </a:r>
            <a:r>
              <a:rPr lang="tr-TR" dirty="0"/>
              <a:t> üzerinde bu parametre için butonlar bulunmaktadır</a:t>
            </a:r>
          </a:p>
          <a:p>
            <a:r>
              <a:rPr lang="tr-TR" dirty="0" err="1">
                <a:solidFill>
                  <a:srgbClr val="FF0000"/>
                </a:solidFill>
              </a:rPr>
              <a:t>dbms_output.put_line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/>
              <a:t>: Dışarıya yazdıran fonksiyon</a:t>
            </a:r>
          </a:p>
          <a:p>
            <a:r>
              <a:rPr lang="tr-TR" dirty="0"/>
              <a:t>Yazdırılacak ifadeler </a:t>
            </a:r>
            <a:r>
              <a:rPr lang="tr-TR" dirty="0">
                <a:solidFill>
                  <a:srgbClr val="FF0000"/>
                </a:solidFill>
              </a:rPr>
              <a:t>||</a:t>
            </a:r>
            <a:r>
              <a:rPr lang="tr-TR" dirty="0"/>
              <a:t>  ile birleştirilerek anlamlı hale getirilir</a:t>
            </a:r>
          </a:p>
          <a:p>
            <a:r>
              <a:rPr lang="tr-TR" dirty="0"/>
              <a:t>Numerik değişkenler </a:t>
            </a:r>
            <a:r>
              <a:rPr lang="tr-TR" dirty="0" err="1"/>
              <a:t>string</a:t>
            </a:r>
            <a:r>
              <a:rPr lang="tr-TR" dirty="0"/>
              <a:t> değişkenlere otomatik dönüştürülerek yazılır</a:t>
            </a:r>
          </a:p>
          <a:p>
            <a:r>
              <a:rPr lang="tr-TR" dirty="0" err="1"/>
              <a:t>Output</a:t>
            </a:r>
            <a:r>
              <a:rPr lang="tr-TR" dirty="0"/>
              <a:t> alanı istenildiği zaman temizlenebilir</a:t>
            </a:r>
          </a:p>
        </p:txBody>
      </p:sp>
    </p:spTree>
    <p:extLst>
      <p:ext uri="{BB962C8B-B14F-4D97-AF65-F5344CB8AC3E}">
        <p14:creationId xmlns:p14="http://schemas.microsoft.com/office/powerpoint/2010/main" val="16688974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3669E2-74A5-406A-1D91-037E255D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Collections</a:t>
            </a:r>
            <a:r>
              <a:rPr lang="tr-TR" dirty="0"/>
              <a:t> Karşılaştırma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4AB118A-9CC3-F2F0-4227-7C3F58DB5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23" y="1846263"/>
            <a:ext cx="8156480" cy="4022725"/>
          </a:xfrm>
        </p:spPr>
      </p:pic>
    </p:spTree>
    <p:extLst>
      <p:ext uri="{BB962C8B-B14F-4D97-AF65-F5344CB8AC3E}">
        <p14:creationId xmlns:p14="http://schemas.microsoft.com/office/powerpoint/2010/main" val="13805052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5C010E-0EC0-8CBF-0096-8B626AA5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Records</a:t>
            </a:r>
            <a:r>
              <a:rPr lang="tr-TR" dirty="0"/>
              <a:t> </a:t>
            </a:r>
            <a:r>
              <a:rPr lang="tr-TR" dirty="0" err="1"/>
              <a:t>vs</a:t>
            </a:r>
            <a:r>
              <a:rPr lang="tr-TR" dirty="0"/>
              <a:t> Collection</a:t>
            </a:r>
          </a:p>
        </p:txBody>
      </p:sp>
      <p:graphicFrame>
        <p:nvGraphicFramePr>
          <p:cNvPr id="4" name="Tablo 4">
            <a:extLst>
              <a:ext uri="{FF2B5EF4-FFF2-40B4-BE49-F238E27FC236}">
                <a16:creationId xmlns:a16="http://schemas.microsoft.com/office/drawing/2014/main" id="{9F46A9A0-070B-889B-A439-F97A254B12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40113"/>
              </p:ext>
            </p:extLst>
          </p:nvPr>
        </p:nvGraphicFramePr>
        <p:xfrm>
          <a:off x="1096963" y="1846263"/>
          <a:ext cx="10058400" cy="4340272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91852375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47133178"/>
                    </a:ext>
                  </a:extLst>
                </a:gridCol>
              </a:tblGrid>
              <a:tr h="833608">
                <a:tc>
                  <a:txBody>
                    <a:bodyPr/>
                    <a:lstStyle/>
                    <a:p>
                      <a:r>
                        <a:rPr lang="tr-TR" sz="2800" dirty="0" err="1"/>
                        <a:t>Records</a:t>
                      </a:r>
                      <a:endParaRPr lang="tr-T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800" dirty="0" err="1"/>
                        <a:t>Collections</a:t>
                      </a:r>
                      <a:endParaRPr lang="tr-T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158468"/>
                  </a:ext>
                </a:extLst>
              </a:tr>
              <a:tr h="833608">
                <a:tc>
                  <a:txBody>
                    <a:bodyPr/>
                    <a:lstStyle/>
                    <a:p>
                      <a:r>
                        <a:rPr lang="tr-TR" sz="2000" dirty="0"/>
                        <a:t>Birbiri ile ilişkili fakat farklı verileri bir mantıksal birim gibi tutarlar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 Datayı tek birim gibi tutar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53914"/>
                  </a:ext>
                </a:extLst>
              </a:tr>
              <a:tr h="833608">
                <a:tc>
                  <a:txBody>
                    <a:bodyPr/>
                    <a:lstStyle/>
                    <a:p>
                      <a:r>
                        <a:rPr lang="tr-TR" sz="2000" dirty="0"/>
                        <a:t>Farklı veri tiplerini birlikte tutmak istediğimiz zaman kullanılır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Aynı veri tipinde verileri tutmak için kullanılır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842429"/>
                  </a:ext>
                </a:extLst>
              </a:tr>
              <a:tr h="833608">
                <a:tc>
                  <a:txBody>
                    <a:bodyPr/>
                    <a:lstStyle/>
                    <a:p>
                      <a:r>
                        <a:rPr lang="tr-TR" sz="2000" dirty="0"/>
                        <a:t>Her bir elemente </a:t>
                      </a:r>
                      <a:r>
                        <a:rPr lang="tr-TR" sz="2000" dirty="0" err="1"/>
                        <a:t>record_name.field_name</a:t>
                      </a:r>
                      <a:r>
                        <a:rPr lang="tr-TR" sz="2000" dirty="0"/>
                        <a:t> şeklinde ulaşılır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Her bir elemente </a:t>
                      </a:r>
                      <a:r>
                        <a:rPr lang="tr-TR" sz="2000" dirty="0" err="1"/>
                        <a:t>unique</a:t>
                      </a:r>
                      <a:r>
                        <a:rPr lang="tr-TR" sz="2000" dirty="0"/>
                        <a:t> bir değerle(</a:t>
                      </a:r>
                      <a:r>
                        <a:rPr lang="tr-TR" sz="2000" dirty="0" err="1"/>
                        <a:t>index</a:t>
                      </a:r>
                      <a:r>
                        <a:rPr lang="tr-TR" sz="2000" dirty="0"/>
                        <a:t>) ulaşılabilir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013009"/>
                  </a:ext>
                </a:extLst>
              </a:tr>
              <a:tr h="833608">
                <a:tc>
                  <a:txBody>
                    <a:bodyPr/>
                    <a:lstStyle/>
                    <a:p>
                      <a:r>
                        <a:rPr lang="tr-TR" sz="2000" dirty="0" err="1"/>
                        <a:t>Örneğin,bir</a:t>
                      </a:r>
                      <a:r>
                        <a:rPr lang="tr-TR" sz="2000" dirty="0"/>
                        <a:t> personele ait birçok farklı veriyi(</a:t>
                      </a:r>
                      <a:r>
                        <a:rPr lang="tr-TR" sz="2000" dirty="0" err="1"/>
                        <a:t>adı,telefonu,yaşı,işe</a:t>
                      </a:r>
                      <a:r>
                        <a:rPr lang="tr-TR" sz="2000" dirty="0"/>
                        <a:t> giriş </a:t>
                      </a:r>
                      <a:r>
                        <a:rPr lang="tr-TR" sz="2000" dirty="0" err="1"/>
                        <a:t>tarihi,vs</a:t>
                      </a:r>
                      <a:r>
                        <a:rPr lang="tr-TR" sz="2000" dirty="0"/>
                        <a:t>.) tutabilir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/>
                        <a:t>Tüm personellerin telefon numaraları tutabilir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92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5410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8E2C354-F152-E347-D03E-DCBFB3083A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CURSOR İFADELERİ</a:t>
            </a:r>
          </a:p>
        </p:txBody>
      </p:sp>
      <p:sp>
        <p:nvSpPr>
          <p:cNvPr id="5" name="Alt Başlık 4">
            <a:extLst>
              <a:ext uri="{FF2B5EF4-FFF2-40B4-BE49-F238E27FC236}">
                <a16:creationId xmlns:a16="http://schemas.microsoft.com/office/drawing/2014/main" id="{B2846B08-BA1E-BD6B-A120-5278E893BC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49474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717268-A043-2756-C2FB-150A00E7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Cursor</a:t>
            </a:r>
            <a:r>
              <a:rPr lang="tr-TR" dirty="0"/>
              <a:t> Nedir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61EECC-5350-48C9-977E-6AB63C53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Bir </a:t>
            </a:r>
            <a:r>
              <a:rPr lang="tr-TR" dirty="0" err="1"/>
              <a:t>Cursor,Select</a:t>
            </a:r>
            <a:r>
              <a:rPr lang="tr-TR" dirty="0"/>
              <a:t> yada herhangi bir DML işlemi için tutulan özel bellek alanına ait bir </a:t>
            </a:r>
            <a:r>
              <a:rPr lang="tr-TR" dirty="0" err="1"/>
              <a:t>pointerdır</a:t>
            </a:r>
            <a:endParaRPr lang="tr-TR" dirty="0"/>
          </a:p>
          <a:p>
            <a:pPr lvl="1"/>
            <a:r>
              <a:rPr lang="tr-TR" dirty="0"/>
              <a:t>Her SQL için Oracle server tarafından yönetilen özel bir bellek alanı vardır</a:t>
            </a:r>
          </a:p>
          <a:p>
            <a:pPr lvl="1"/>
            <a:r>
              <a:rPr lang="tr-TR" dirty="0"/>
              <a:t>Tüm veriler bu bellek alanında tutulur</a:t>
            </a:r>
          </a:p>
          <a:p>
            <a:pPr lvl="1"/>
            <a:r>
              <a:rPr lang="tr-TR" dirty="0" err="1"/>
              <a:t>Cursor</a:t>
            </a:r>
            <a:r>
              <a:rPr lang="tr-TR" dirty="0"/>
              <a:t> bu bellek alanına ulaşan </a:t>
            </a:r>
            <a:r>
              <a:rPr lang="tr-TR" dirty="0" err="1"/>
              <a:t>pointerı</a:t>
            </a:r>
            <a:r>
              <a:rPr lang="tr-TR" dirty="0"/>
              <a:t> saklar</a:t>
            </a:r>
          </a:p>
          <a:p>
            <a:r>
              <a:rPr lang="tr-TR" dirty="0"/>
              <a:t>2 çeşit </a:t>
            </a:r>
            <a:r>
              <a:rPr lang="tr-TR" dirty="0" err="1"/>
              <a:t>cursor</a:t>
            </a:r>
            <a:r>
              <a:rPr lang="tr-TR" dirty="0"/>
              <a:t> vardır</a:t>
            </a:r>
          </a:p>
          <a:p>
            <a:pPr lvl="1"/>
            <a:r>
              <a:rPr lang="tr-TR" b="1" dirty="0" err="1">
                <a:solidFill>
                  <a:srgbClr val="FF0000"/>
                </a:solidFill>
              </a:rPr>
              <a:t>Implicit:</a:t>
            </a:r>
            <a:r>
              <a:rPr lang="tr-TR" dirty="0" err="1"/>
              <a:t>PL</a:t>
            </a:r>
            <a:r>
              <a:rPr lang="tr-TR" dirty="0"/>
              <a:t>/SQL tarafından oluşturulan ve yönetilenlerdir</a:t>
            </a:r>
          </a:p>
          <a:p>
            <a:pPr lvl="1"/>
            <a:r>
              <a:rPr lang="tr-TR" dirty="0"/>
              <a:t>Oracle server tarafından yönetildiği için direk erişim sağlanamaz</a:t>
            </a:r>
          </a:p>
          <a:p>
            <a:pPr lvl="1"/>
            <a:r>
              <a:rPr lang="tr-TR" b="1" dirty="0" err="1">
                <a:solidFill>
                  <a:srgbClr val="FF0000"/>
                </a:solidFill>
              </a:rPr>
              <a:t>Explicit:</a:t>
            </a:r>
            <a:r>
              <a:rPr lang="tr-TR" dirty="0" err="1"/>
              <a:t>Yazılımcı</a:t>
            </a:r>
            <a:r>
              <a:rPr lang="tr-TR" dirty="0"/>
              <a:t> tarafından oluşturulan ve yönetilenlerdir</a:t>
            </a:r>
          </a:p>
          <a:p>
            <a:pPr lvl="1"/>
            <a:r>
              <a:rPr lang="tr-TR" dirty="0"/>
              <a:t>Yazılımcı </a:t>
            </a:r>
            <a:r>
              <a:rPr lang="tr-TR" dirty="0" err="1"/>
              <a:t>tarafaından</a:t>
            </a:r>
            <a:r>
              <a:rPr lang="tr-TR" dirty="0"/>
              <a:t> </a:t>
            </a:r>
            <a:r>
              <a:rPr lang="tr-TR" dirty="0" err="1"/>
              <a:t>oluşturlduğu</a:t>
            </a:r>
            <a:r>
              <a:rPr lang="tr-TR" dirty="0"/>
              <a:t> </a:t>
            </a:r>
            <a:r>
              <a:rPr lang="tr-TR" dirty="0" err="1"/>
              <a:t>için,SQL</a:t>
            </a:r>
            <a:r>
              <a:rPr lang="tr-TR" dirty="0"/>
              <a:t> içindeki her bir satıra doğrudan erişilebilir</a:t>
            </a:r>
          </a:p>
          <a:p>
            <a:pPr lvl="1"/>
            <a:r>
              <a:rPr lang="tr-TR" dirty="0"/>
              <a:t>DECLARE bölümünde tanımlanır</a:t>
            </a:r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655274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51697B-953E-391E-2BA9-4872C639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Cursor</a:t>
            </a:r>
            <a:r>
              <a:rPr lang="tr-TR" dirty="0"/>
              <a:t> Metotları</a:t>
            </a:r>
          </a:p>
        </p:txBody>
      </p:sp>
      <p:graphicFrame>
        <p:nvGraphicFramePr>
          <p:cNvPr id="7" name="Tablo 7">
            <a:extLst>
              <a:ext uri="{FF2B5EF4-FFF2-40B4-BE49-F238E27FC236}">
                <a16:creationId xmlns:a16="http://schemas.microsoft.com/office/drawing/2014/main" id="{5CE2E75C-51BB-C6D1-998D-FCF519DDF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409491"/>
              </p:ext>
            </p:extLst>
          </p:nvPr>
        </p:nvGraphicFramePr>
        <p:xfrm>
          <a:off x="1096963" y="1846263"/>
          <a:ext cx="10149213" cy="3206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200">
                  <a:extLst>
                    <a:ext uri="{9D8B030D-6E8A-4147-A177-3AD203B41FA5}">
                      <a16:colId xmlns:a16="http://schemas.microsoft.com/office/drawing/2014/main" val="2924592842"/>
                    </a:ext>
                  </a:extLst>
                </a:gridCol>
                <a:gridCol w="1894788">
                  <a:extLst>
                    <a:ext uri="{9D8B030D-6E8A-4147-A177-3AD203B41FA5}">
                      <a16:colId xmlns:a16="http://schemas.microsoft.com/office/drawing/2014/main" val="2975105415"/>
                    </a:ext>
                  </a:extLst>
                </a:gridCol>
                <a:gridCol w="6410225">
                  <a:extLst>
                    <a:ext uri="{9D8B030D-6E8A-4147-A177-3AD203B41FA5}">
                      <a16:colId xmlns:a16="http://schemas.microsoft.com/office/drawing/2014/main" val="3730422534"/>
                    </a:ext>
                  </a:extLst>
                </a:gridCol>
              </a:tblGrid>
              <a:tr h="641301">
                <a:tc>
                  <a:txBody>
                    <a:bodyPr/>
                    <a:lstStyle/>
                    <a:p>
                      <a:r>
                        <a:rPr lang="tr-TR" dirty="0"/>
                        <a:t>Metot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Tipi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Açıklama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083954"/>
                  </a:ext>
                </a:extLst>
              </a:tr>
              <a:tr h="641301">
                <a:tc>
                  <a:txBody>
                    <a:bodyPr/>
                    <a:lstStyle/>
                    <a:p>
                      <a:r>
                        <a:rPr lang="tr-TR" dirty="0"/>
                        <a:t>%ISOPEN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Boolean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Cursor</a:t>
                      </a:r>
                      <a:r>
                        <a:rPr lang="tr-TR" dirty="0"/>
                        <a:t> açılabildiğinde True değerini alır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10243"/>
                  </a:ext>
                </a:extLst>
              </a:tr>
              <a:tr h="641301">
                <a:tc>
                  <a:txBody>
                    <a:bodyPr/>
                    <a:lstStyle/>
                    <a:p>
                      <a:r>
                        <a:rPr lang="tr-TR" dirty="0"/>
                        <a:t>%FOUND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Boolean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En az bir kayıt bulunamadığında </a:t>
                      </a:r>
                      <a:r>
                        <a:rPr lang="tr-TR" dirty="0" err="1"/>
                        <a:t>true</a:t>
                      </a:r>
                      <a:r>
                        <a:rPr lang="tr-TR" dirty="0"/>
                        <a:t> değerini alır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79125"/>
                  </a:ext>
                </a:extLst>
              </a:tr>
              <a:tr h="641301">
                <a:tc>
                  <a:txBody>
                    <a:bodyPr/>
                    <a:lstStyle/>
                    <a:p>
                      <a:r>
                        <a:rPr lang="tr-TR" dirty="0"/>
                        <a:t>%NOTFOUND</a:t>
                      </a:r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Boolean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Herhangi bir kayıt bulunamadığında </a:t>
                      </a:r>
                      <a:r>
                        <a:rPr lang="tr-TR" dirty="0" err="1"/>
                        <a:t>true</a:t>
                      </a:r>
                      <a:r>
                        <a:rPr lang="tr-TR" dirty="0"/>
                        <a:t> değerini alır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276849"/>
                  </a:ext>
                </a:extLst>
              </a:tr>
              <a:tr h="641301">
                <a:tc>
                  <a:txBody>
                    <a:bodyPr/>
                    <a:lstStyle/>
                    <a:p>
                      <a:r>
                        <a:rPr lang="tr-TR" dirty="0"/>
                        <a:t>%ROWCOUNT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Number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Fetch</a:t>
                      </a:r>
                      <a:r>
                        <a:rPr lang="tr-TR" dirty="0"/>
                        <a:t> edilen ve işlenen kayıt sayısını döner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06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328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7C6CA8-92DE-89BC-032F-53A8740F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Implicit</a:t>
            </a:r>
            <a:r>
              <a:rPr lang="tr-TR" dirty="0"/>
              <a:t> </a:t>
            </a:r>
            <a:r>
              <a:rPr lang="tr-TR" dirty="0" err="1"/>
              <a:t>Cursorlar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B9BABE-356F-DAD6-924D-91CA211C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 err="1"/>
              <a:t>Implicit</a:t>
            </a:r>
            <a:r>
              <a:rPr lang="tr-TR" sz="2800" dirty="0"/>
              <a:t> </a:t>
            </a:r>
            <a:r>
              <a:rPr lang="tr-TR" sz="2800" dirty="0" err="1"/>
              <a:t>Cursor</a:t>
            </a:r>
            <a:endParaRPr lang="tr-TR" sz="2800" dirty="0"/>
          </a:p>
          <a:p>
            <a:pPr lvl="1"/>
            <a:r>
              <a:rPr lang="tr-TR" sz="2400" dirty="0"/>
              <a:t>PL/SQL tarafından oluşturulur ve yönetilirler</a:t>
            </a:r>
          </a:p>
          <a:p>
            <a:pPr lvl="1"/>
            <a:r>
              <a:rPr lang="tr-TR" sz="2400" dirty="0" err="1"/>
              <a:t>Session</a:t>
            </a:r>
            <a:r>
              <a:rPr lang="tr-TR" sz="2400" dirty="0"/>
              <a:t> </a:t>
            </a:r>
            <a:r>
              <a:rPr lang="tr-TR" sz="2400" dirty="0" err="1"/>
              <a:t>cursor</a:t>
            </a:r>
            <a:r>
              <a:rPr lang="tr-TR" sz="2400" dirty="0"/>
              <a:t> olarak da bilinir</a:t>
            </a:r>
          </a:p>
          <a:p>
            <a:pPr lvl="1"/>
            <a:r>
              <a:rPr lang="tr-TR" sz="2400" dirty="0"/>
              <a:t>Genellikle DML komutları (</a:t>
            </a:r>
            <a:r>
              <a:rPr lang="tr-TR" sz="2400" dirty="0" err="1"/>
              <a:t>Insert,Update,Delete</a:t>
            </a:r>
            <a:r>
              <a:rPr lang="tr-TR" sz="2400" dirty="0"/>
              <a:t>) içinde kullanılırlar</a:t>
            </a:r>
          </a:p>
          <a:p>
            <a:pPr lvl="1"/>
            <a:r>
              <a:rPr lang="tr-TR" sz="2400" dirty="0"/>
              <a:t>İlgili SQL çalıştıktan sonra kapatılırlar</a:t>
            </a:r>
          </a:p>
          <a:p>
            <a:pPr lvl="1"/>
            <a:r>
              <a:rPr lang="tr-TR" sz="2400" dirty="0"/>
              <a:t>Bunlar kontrol edilemez fakat çıktıları kullanılır</a:t>
            </a:r>
          </a:p>
        </p:txBody>
      </p:sp>
    </p:spTree>
    <p:extLst>
      <p:ext uri="{BB962C8B-B14F-4D97-AF65-F5344CB8AC3E}">
        <p14:creationId xmlns:p14="http://schemas.microsoft.com/office/powerpoint/2010/main" val="18347332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2C5760-E88A-1CAA-F211-FC39595B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Implicit</a:t>
            </a:r>
            <a:r>
              <a:rPr lang="tr-TR" dirty="0"/>
              <a:t> </a:t>
            </a:r>
            <a:r>
              <a:rPr lang="tr-TR" dirty="0" err="1"/>
              <a:t>Cursorlar</a:t>
            </a:r>
            <a:r>
              <a:rPr lang="tr-TR" dirty="0"/>
              <a:t> Örnek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5FC7917-38C2-08F3-6550-0911A7EF3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25" y="2075605"/>
            <a:ext cx="8164064" cy="3677163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74BE8B1-9168-68D7-04AD-D3AAA2F85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98" y="4681116"/>
            <a:ext cx="5296639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274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B4D300-F4B2-80FB-55C6-256D1446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Explicit</a:t>
            </a:r>
            <a:r>
              <a:rPr lang="tr-TR" dirty="0"/>
              <a:t> </a:t>
            </a:r>
            <a:r>
              <a:rPr lang="tr-TR" dirty="0" err="1"/>
              <a:t>Cursors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DA23D5-0EB0-2159-F8E1-D47B00F9C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Yazılımcı tarafından oluşturulur ve yönetilirler</a:t>
            </a:r>
          </a:p>
          <a:p>
            <a:r>
              <a:rPr lang="tr-TR" dirty="0" err="1"/>
              <a:t>Declare</a:t>
            </a:r>
            <a:r>
              <a:rPr lang="tr-TR" dirty="0"/>
              <a:t> kısmında tanımlanır ve isimlendirilirler</a:t>
            </a:r>
          </a:p>
          <a:p>
            <a:r>
              <a:rPr lang="tr-TR" dirty="0"/>
              <a:t>Select </a:t>
            </a:r>
            <a:r>
              <a:rPr lang="tr-TR" dirty="0" err="1"/>
              <a:t>cursorlar</a:t>
            </a:r>
            <a:r>
              <a:rPr lang="tr-TR" dirty="0"/>
              <a:t> genellikle birden fazla satıra </a:t>
            </a:r>
            <a:r>
              <a:rPr lang="tr-TR" dirty="0" err="1"/>
              <a:t>sahiptirler.Buna</a:t>
            </a:r>
            <a:r>
              <a:rPr lang="tr-TR" dirty="0"/>
              <a:t> </a:t>
            </a:r>
            <a:r>
              <a:rPr lang="tr-TR" dirty="0" err="1"/>
              <a:t>active</a:t>
            </a:r>
            <a:r>
              <a:rPr lang="tr-TR" dirty="0"/>
              <a:t> set denir</a:t>
            </a:r>
          </a:p>
          <a:p>
            <a:r>
              <a:rPr lang="tr-TR" dirty="0" err="1"/>
              <a:t>For</a:t>
            </a:r>
            <a:r>
              <a:rPr lang="tr-TR" dirty="0"/>
              <a:t> döngüsü ile her bir satır üzerinde işlem yapılabilir</a:t>
            </a:r>
          </a:p>
          <a:p>
            <a:r>
              <a:rPr lang="tr-TR" dirty="0"/>
              <a:t>Genellikle tablo yada </a:t>
            </a:r>
            <a:r>
              <a:rPr lang="tr-TR" dirty="0" err="1"/>
              <a:t>view</a:t>
            </a:r>
            <a:r>
              <a:rPr lang="tr-TR" dirty="0"/>
              <a:t> üzerinden sorguların çekilmesi ve gelen satırlar üzerindeki bilgilerle</a:t>
            </a:r>
          </a:p>
          <a:p>
            <a:r>
              <a:rPr lang="tr-TR" dirty="0"/>
              <a:t>İşlem yapılması amacıyla kullanılırlar</a:t>
            </a:r>
          </a:p>
        </p:txBody>
      </p:sp>
    </p:spTree>
    <p:extLst>
      <p:ext uri="{BB962C8B-B14F-4D97-AF65-F5344CB8AC3E}">
        <p14:creationId xmlns:p14="http://schemas.microsoft.com/office/powerpoint/2010/main" val="26596141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2D8B48-C6D6-42CD-037C-2B98147C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Explicit</a:t>
            </a:r>
            <a:r>
              <a:rPr lang="tr-TR" dirty="0"/>
              <a:t> </a:t>
            </a:r>
            <a:r>
              <a:rPr lang="tr-TR" dirty="0" err="1"/>
              <a:t>Cursors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E2A68D-8706-33DC-2BE1-9A41A90EF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1-DECLARE</a:t>
            </a:r>
          </a:p>
          <a:p>
            <a:pPr lvl="1"/>
            <a:r>
              <a:rPr lang="tr-TR" dirty="0"/>
              <a:t>Tanımlanır </a:t>
            </a:r>
          </a:p>
          <a:p>
            <a:pPr lvl="1"/>
            <a:r>
              <a:rPr lang="tr-TR" dirty="0"/>
              <a:t>Bir İsim verilir</a:t>
            </a:r>
          </a:p>
          <a:p>
            <a:r>
              <a:rPr lang="tr-TR" dirty="0"/>
              <a:t>2-OPEN</a:t>
            </a:r>
          </a:p>
          <a:p>
            <a:pPr lvl="1"/>
            <a:r>
              <a:rPr lang="tr-TR" dirty="0"/>
              <a:t>Aktif set belirlenir</a:t>
            </a:r>
          </a:p>
          <a:p>
            <a:pPr lvl="1"/>
            <a:r>
              <a:rPr lang="tr-TR" dirty="0" err="1"/>
              <a:t>Cursor</a:t>
            </a:r>
            <a:r>
              <a:rPr lang="tr-TR" dirty="0"/>
              <a:t> açılır</a:t>
            </a:r>
          </a:p>
          <a:p>
            <a:pPr lvl="1"/>
            <a:r>
              <a:rPr lang="tr-TR" dirty="0"/>
              <a:t>İlk satıra gelinir</a:t>
            </a:r>
          </a:p>
          <a:p>
            <a:r>
              <a:rPr lang="tr-TR" dirty="0"/>
              <a:t>3-FETCH</a:t>
            </a:r>
          </a:p>
          <a:p>
            <a:pPr lvl="1"/>
            <a:r>
              <a:rPr lang="tr-TR" dirty="0"/>
              <a:t>İlgili satır değişkene yüklenir</a:t>
            </a:r>
          </a:p>
          <a:p>
            <a:pPr lvl="1"/>
            <a:r>
              <a:rPr lang="tr-TR" dirty="0"/>
              <a:t>Tüm satırlar için tek tek yapılır</a:t>
            </a:r>
          </a:p>
          <a:p>
            <a:r>
              <a:rPr lang="tr-TR" dirty="0"/>
              <a:t>4-CLOSE</a:t>
            </a:r>
          </a:p>
          <a:p>
            <a:pPr lvl="1"/>
            <a:r>
              <a:rPr lang="tr-TR" dirty="0" err="1"/>
              <a:t>Cursor</a:t>
            </a:r>
            <a:r>
              <a:rPr lang="tr-TR" dirty="0"/>
              <a:t> kapanır</a:t>
            </a:r>
          </a:p>
          <a:p>
            <a:pPr lvl="1"/>
            <a:r>
              <a:rPr lang="tr-TR" dirty="0"/>
              <a:t>Kayıtlar serbest bırakılır</a:t>
            </a:r>
          </a:p>
        </p:txBody>
      </p:sp>
    </p:spTree>
    <p:extLst>
      <p:ext uri="{BB962C8B-B14F-4D97-AF65-F5344CB8AC3E}">
        <p14:creationId xmlns:p14="http://schemas.microsoft.com/office/powerpoint/2010/main" val="33802447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4D69ACF6-ECB6-EEA5-0016-C1088C13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Explicit</a:t>
            </a:r>
            <a:r>
              <a:rPr lang="tr-TR" dirty="0"/>
              <a:t> </a:t>
            </a:r>
            <a:r>
              <a:rPr lang="tr-TR" dirty="0" err="1"/>
              <a:t>Cursor</a:t>
            </a:r>
            <a:r>
              <a:rPr lang="tr-TR" dirty="0"/>
              <a:t> Kullanma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0A466AD6-5B93-28F4-4984-8D8BACB06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680650"/>
          </a:xfrm>
        </p:spPr>
        <p:txBody>
          <a:bodyPr/>
          <a:lstStyle/>
          <a:p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SYNTAX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4436F0F-4FA4-F735-6AD7-50F1374EC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803197"/>
          </a:xfrm>
        </p:spPr>
        <p:txBody>
          <a:bodyPr/>
          <a:lstStyle/>
          <a:p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ÖRNEKLER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76E1723-94C5-6914-48C2-483DB29E8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64" y="4665177"/>
            <a:ext cx="3553321" cy="156231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0471706-6B57-8C41-84CC-7B0AB5B5D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2757307"/>
            <a:ext cx="2943636" cy="119079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2EA2E02-5754-DB26-40DD-3E5D54772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828841"/>
            <a:ext cx="320084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97C6A4-6518-110B-2FC5-4B982BE0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Output</a:t>
            </a:r>
            <a:r>
              <a:rPr lang="tr-TR" dirty="0"/>
              <a:t> Log Yazdırma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6223D71-6E50-2901-700D-45BD7837E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24" y="2108884"/>
            <a:ext cx="7806535" cy="228969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4AE51DB-F546-74B6-2B93-05FF81ABB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25" y="4398580"/>
            <a:ext cx="547763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796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DCA249-52CC-38CD-A4D1-9520C73D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Cursordan</a:t>
            </a:r>
            <a:r>
              <a:rPr lang="tr-TR" dirty="0"/>
              <a:t> Data Getirme Tek Satır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0735B25-C740-ACD6-E288-BB24A21F2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71471"/>
            <a:ext cx="6968969" cy="383544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7BEB837-204E-847B-BD39-18D5A7E69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55" y="3791568"/>
            <a:ext cx="2987003" cy="15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09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7D8CA8-7B71-3D74-FC1C-119E68F85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Cursordan</a:t>
            </a:r>
            <a:r>
              <a:rPr lang="tr-TR" dirty="0"/>
              <a:t> Data Getirme Çok Satır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D8695CE-12BE-590A-6BEF-E178B37E5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1" y="1915248"/>
            <a:ext cx="5694256" cy="406134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EF23CA6-E7A9-D800-CF66-D0718F519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54" y="3918906"/>
            <a:ext cx="2400635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462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3A6437-CCE6-37AE-6540-E0ECED09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Cursorları</a:t>
            </a:r>
            <a:r>
              <a:rPr lang="tr-TR" dirty="0"/>
              <a:t> Kapatma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C8C770-CD6C-8A9E-65F0-1CBE9F506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Cursorleri</a:t>
            </a:r>
            <a:r>
              <a:rPr lang="tr-TR" dirty="0"/>
              <a:t> kapatmak için aşağıdaki gibi Close komutu kullanılır</a:t>
            </a:r>
          </a:p>
          <a:p>
            <a:r>
              <a:rPr lang="tr-TR" dirty="0"/>
              <a:t>Close komutu kullanmadan da PL/SQL </a:t>
            </a:r>
            <a:r>
              <a:rPr lang="tr-TR" dirty="0" err="1"/>
              <a:t>block</a:t>
            </a:r>
            <a:r>
              <a:rPr lang="tr-TR" dirty="0"/>
              <a:t> sonlandığında otomatik kullanılır</a:t>
            </a:r>
          </a:p>
          <a:p>
            <a:r>
              <a:rPr lang="tr-TR" dirty="0" err="1"/>
              <a:t>Cursor</a:t>
            </a:r>
            <a:r>
              <a:rPr lang="tr-TR" dirty="0"/>
              <a:t> kapandığında bellekte kapladığı yer serbest bırakılır</a:t>
            </a:r>
          </a:p>
          <a:p>
            <a:r>
              <a:rPr lang="tr-TR" dirty="0"/>
              <a:t>Bir </a:t>
            </a:r>
            <a:r>
              <a:rPr lang="tr-TR" dirty="0" err="1"/>
              <a:t>cursorun</a:t>
            </a:r>
            <a:r>
              <a:rPr lang="tr-TR" dirty="0"/>
              <a:t> tekrar kullanılabilmesi için mutlaka önceden kullanılması gerekir</a:t>
            </a:r>
          </a:p>
          <a:p>
            <a:r>
              <a:rPr lang="tr-TR" dirty="0"/>
              <a:t>Performans açısından kullanılmayan </a:t>
            </a:r>
            <a:r>
              <a:rPr lang="tr-TR" dirty="0" err="1"/>
              <a:t>cursorlar</a:t>
            </a:r>
            <a:r>
              <a:rPr lang="tr-TR" dirty="0"/>
              <a:t> PL/SQL içerisinde mutlaka kapatılmalıdır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3821498-1675-6DE3-4A10-F900EDF4B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90" y="4082691"/>
            <a:ext cx="6639852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279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1A9507-84C9-D27E-C9B8-6C33459C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Cursor-Record</a:t>
            </a:r>
            <a:r>
              <a:rPr lang="tr-TR" dirty="0"/>
              <a:t> Birlikte Kullanımı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BF5C8BE-C8D7-6DC3-A0E3-3B7252DB1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9" y="1921677"/>
            <a:ext cx="5646748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396DE3A-8603-7791-41ED-A4CD29FA8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117" y="3131068"/>
            <a:ext cx="362953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65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6DA78F-9AF9-1345-5A6E-92C9FA587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Loop</a:t>
            </a:r>
            <a:r>
              <a:rPr lang="tr-TR" dirty="0"/>
              <a:t> ile </a:t>
            </a:r>
            <a:r>
              <a:rPr lang="tr-TR" dirty="0" err="1"/>
              <a:t>Cursor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8FEEE0-E757-FF7E-2062-1076AE1A6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Explicit</a:t>
            </a:r>
            <a:r>
              <a:rPr lang="tr-TR" dirty="0"/>
              <a:t> </a:t>
            </a:r>
            <a:r>
              <a:rPr lang="tr-TR" dirty="0" err="1"/>
              <a:t>Cursorlar</a:t>
            </a:r>
            <a:r>
              <a:rPr lang="tr-TR" dirty="0"/>
              <a:t> için </a:t>
            </a:r>
            <a:r>
              <a:rPr lang="tr-TR" dirty="0" err="1"/>
              <a:t>For</a:t>
            </a:r>
            <a:r>
              <a:rPr lang="tr-TR" dirty="0"/>
              <a:t> döngüsü kullanmak işlemleri çok daha pratikleştirir</a:t>
            </a:r>
          </a:p>
          <a:p>
            <a:r>
              <a:rPr lang="tr-TR" dirty="0"/>
              <a:t>Bir çok işlem otomatik olarak yapılır</a:t>
            </a:r>
          </a:p>
          <a:p>
            <a:pPr lvl="1"/>
            <a:r>
              <a:rPr lang="tr-TR" dirty="0"/>
              <a:t>Open</a:t>
            </a:r>
          </a:p>
          <a:p>
            <a:pPr lvl="1"/>
            <a:r>
              <a:rPr lang="tr-TR" dirty="0" err="1"/>
              <a:t>Fetch</a:t>
            </a:r>
            <a:endParaRPr lang="tr-TR" dirty="0"/>
          </a:p>
          <a:p>
            <a:pPr lvl="1"/>
            <a:r>
              <a:rPr lang="tr-TR" dirty="0" err="1"/>
              <a:t>Exit</a:t>
            </a:r>
            <a:endParaRPr lang="tr-TR" dirty="0"/>
          </a:p>
          <a:p>
            <a:pPr lvl="1"/>
            <a:r>
              <a:rPr lang="tr-TR" dirty="0"/>
              <a:t>Close</a:t>
            </a:r>
          </a:p>
          <a:p>
            <a:pPr lvl="1"/>
            <a:r>
              <a:rPr lang="tr-TR" dirty="0" err="1"/>
              <a:t>Record</a:t>
            </a:r>
            <a:r>
              <a:rPr lang="tr-TR" dirty="0"/>
              <a:t> tipi tanımlama</a:t>
            </a:r>
          </a:p>
          <a:p>
            <a:r>
              <a:rPr lang="tr-TR" dirty="0"/>
              <a:t>Bir çok yazılımcı tarafından tercih edilen yöntemdir</a:t>
            </a:r>
          </a:p>
          <a:p>
            <a:r>
              <a:rPr lang="tr-TR" dirty="0"/>
              <a:t>Aynı zamanda kod basitliği ve sadeliği sağlar</a:t>
            </a:r>
          </a:p>
        </p:txBody>
      </p:sp>
    </p:spTree>
    <p:extLst>
      <p:ext uri="{BB962C8B-B14F-4D97-AF65-F5344CB8AC3E}">
        <p14:creationId xmlns:p14="http://schemas.microsoft.com/office/powerpoint/2010/main" val="40891620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DB8B0F-BB56-C96F-0841-4D5FCF83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Loop</a:t>
            </a:r>
            <a:r>
              <a:rPr lang="tr-TR" dirty="0"/>
              <a:t> ile </a:t>
            </a:r>
            <a:r>
              <a:rPr lang="tr-TR" dirty="0" err="1"/>
              <a:t>Cursor</a:t>
            </a:r>
            <a:r>
              <a:rPr lang="tr-TR" dirty="0"/>
              <a:t> Kullanımı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D122EE7-111B-1E5B-CC81-EDE5A58A5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0" y="1874543"/>
            <a:ext cx="5646748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6489B94-2433-132D-CC31-514AC2A78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24" y="3001264"/>
            <a:ext cx="362953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194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1562A1-ACED-2254-C8D9-7097687D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25969" cy="1450757"/>
          </a:xfrm>
        </p:spPr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Loop</a:t>
            </a:r>
            <a:r>
              <a:rPr lang="tr-TR" dirty="0"/>
              <a:t> ile </a:t>
            </a:r>
            <a:r>
              <a:rPr lang="tr-TR" dirty="0" err="1"/>
              <a:t>Cursor</a:t>
            </a:r>
            <a:r>
              <a:rPr lang="tr-TR" dirty="0"/>
              <a:t> Kullanımı – Alt sorgular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88F98B5-B8A3-B967-2C8D-6E32CC294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21" y="3944139"/>
            <a:ext cx="6725589" cy="2353003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535F541-CD48-B384-B12F-27DD85A32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06" y="2156950"/>
            <a:ext cx="56300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38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3F77B1-B18F-65FA-A1E3-C8AEB967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Cursor</a:t>
            </a:r>
            <a:r>
              <a:rPr lang="tr-TR" dirty="0"/>
              <a:t> Özellikleri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45A51-1C09-BDAE-6A7C-FCE132B7C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%ISOPEN</a:t>
            </a:r>
          </a:p>
          <a:p>
            <a:pPr lvl="1"/>
            <a:r>
              <a:rPr lang="tr-TR" dirty="0" err="1"/>
              <a:t>Cursor’un</a:t>
            </a:r>
            <a:r>
              <a:rPr lang="tr-TR" dirty="0"/>
              <a:t> kullanılabilmesi için açık olması gerekmektedir</a:t>
            </a:r>
          </a:p>
          <a:p>
            <a:pPr lvl="1"/>
            <a:r>
              <a:rPr lang="tr-TR" dirty="0"/>
              <a:t>Açık olup olmadığını kontrol etmek için bu özellik kullanılır</a:t>
            </a:r>
          </a:p>
          <a:p>
            <a:pPr lvl="1"/>
            <a:r>
              <a:rPr lang="tr-TR" dirty="0"/>
              <a:t>TRUE: </a:t>
            </a:r>
            <a:r>
              <a:rPr lang="tr-TR" dirty="0" err="1"/>
              <a:t>Cursor</a:t>
            </a:r>
            <a:r>
              <a:rPr lang="tr-TR" dirty="0"/>
              <a:t> </a:t>
            </a:r>
            <a:r>
              <a:rPr lang="tr-TR" dirty="0" err="1"/>
              <a:t>açık,FALSE:Cursor</a:t>
            </a:r>
            <a:r>
              <a:rPr lang="tr-TR" dirty="0"/>
              <a:t> kapalı</a:t>
            </a:r>
          </a:p>
          <a:p>
            <a:r>
              <a:rPr lang="tr-TR" dirty="0"/>
              <a:t>%ROWCOUNT	</a:t>
            </a:r>
          </a:p>
          <a:p>
            <a:pPr lvl="1"/>
            <a:r>
              <a:rPr lang="tr-TR" dirty="0" err="1"/>
              <a:t>Cursor</a:t>
            </a:r>
            <a:r>
              <a:rPr lang="tr-TR" dirty="0"/>
              <a:t> içerisindeki işleme alınan(</a:t>
            </a:r>
            <a:r>
              <a:rPr lang="tr-TR" dirty="0" err="1"/>
              <a:t>fetch</a:t>
            </a:r>
            <a:r>
              <a:rPr lang="tr-TR" dirty="0"/>
              <a:t> edilen)satır sayısını belirtir</a:t>
            </a:r>
          </a:p>
          <a:p>
            <a:pPr lvl="1"/>
            <a:r>
              <a:rPr lang="tr-TR" dirty="0"/>
              <a:t>Sorgunun getirdiği satır sayısını göstermez</a:t>
            </a:r>
          </a:p>
          <a:p>
            <a:r>
              <a:rPr lang="tr-TR" dirty="0"/>
              <a:t>%NOTFOUND</a:t>
            </a:r>
          </a:p>
          <a:p>
            <a:pPr lvl="1"/>
            <a:r>
              <a:rPr lang="tr-TR" dirty="0" err="1"/>
              <a:t>Cursor’un</a:t>
            </a:r>
            <a:r>
              <a:rPr lang="tr-TR" dirty="0"/>
              <a:t> sahip olduğu </a:t>
            </a:r>
            <a:r>
              <a:rPr lang="tr-TR" dirty="0" err="1"/>
              <a:t>SQL’in</a:t>
            </a:r>
            <a:r>
              <a:rPr lang="tr-TR" dirty="0"/>
              <a:t> herhangi bir satıra sahip olup olmadığını döner</a:t>
            </a:r>
          </a:p>
          <a:p>
            <a:pPr marL="201168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90413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2F2BEF-5F27-1089-2E90-0558BB1C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Cursor</a:t>
            </a:r>
            <a:r>
              <a:rPr lang="tr-TR" dirty="0"/>
              <a:t> Özellikleri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51D118D-19E0-F71D-FE59-FCE3109B7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47" y="1949957"/>
            <a:ext cx="6689674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6798747-40AC-E051-DC0C-C3D6E965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760" y="3820433"/>
            <a:ext cx="2676899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384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C84BA5-16B0-259F-F84C-CA2AB36A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Cursor’e</a:t>
            </a:r>
            <a:r>
              <a:rPr lang="tr-TR" dirty="0"/>
              <a:t> Parametre Verme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059FBFE-43CB-71E3-839D-B5816E4AA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78239"/>
            <a:ext cx="5742115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F78D134-685E-D377-F400-4FA864C06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83" y="1978239"/>
            <a:ext cx="2934109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9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19DFDF-C0E9-B651-682C-D34377AC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Output</a:t>
            </a:r>
            <a:r>
              <a:rPr lang="tr-TR" dirty="0"/>
              <a:t> Log Yazdırma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06EFD0F-C59A-ADA6-57C5-EFD73538B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31" y="2570910"/>
            <a:ext cx="7727338" cy="2435200"/>
          </a:xfrm>
        </p:spPr>
      </p:pic>
    </p:spTree>
    <p:extLst>
      <p:ext uri="{BB962C8B-B14F-4D97-AF65-F5344CB8AC3E}">
        <p14:creationId xmlns:p14="http://schemas.microsoft.com/office/powerpoint/2010/main" val="10735820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F82C89-7D55-2052-9089-D3F1FDD6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Update İfadesi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95DAAD-7F11-23F0-B672-F9105CDBE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Bir DB içerisinde çoklu kullanıcıların aynı tablolara erişmesi ve verileri değiştirmesi gerekebilir</a:t>
            </a:r>
          </a:p>
          <a:p>
            <a:r>
              <a:rPr lang="tr-TR" dirty="0"/>
              <a:t>Değiştirilmek istenen kayıtlar kontrol altına alınıp başka kullanıcı tarafından ifade edilmesi istenmiyorsa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update</a:t>
            </a:r>
            <a:r>
              <a:rPr lang="tr-TR" dirty="0"/>
              <a:t> </a:t>
            </a:r>
            <a:r>
              <a:rPr lang="tr-TR" dirty="0" err="1"/>
              <a:t>kullanılır.Bu</a:t>
            </a:r>
            <a:r>
              <a:rPr lang="tr-TR" dirty="0"/>
              <a:t> komut </a:t>
            </a:r>
            <a:r>
              <a:rPr lang="tr-TR" dirty="0" err="1"/>
              <a:t>SQL’in</a:t>
            </a:r>
            <a:r>
              <a:rPr lang="tr-TR" dirty="0"/>
              <a:t> sonunda yer alır</a:t>
            </a:r>
          </a:p>
          <a:p>
            <a:r>
              <a:rPr lang="tr-TR" dirty="0"/>
              <a:t>Aşağıdaki </a:t>
            </a:r>
            <a:r>
              <a:rPr lang="tr-TR" dirty="0" err="1"/>
              <a:t>syntax</a:t>
            </a:r>
            <a:r>
              <a:rPr lang="tr-TR" dirty="0"/>
              <a:t> kullanılır</a:t>
            </a:r>
          </a:p>
          <a:p>
            <a:pPr lvl="1"/>
            <a:r>
              <a:rPr lang="tr-TR" dirty="0"/>
              <a:t>COLUMN REFERENCE: Değiştirilmesi istenen sütunları ifade eder</a:t>
            </a:r>
          </a:p>
          <a:p>
            <a:pPr lvl="1"/>
            <a:r>
              <a:rPr lang="tr-TR" dirty="0"/>
              <a:t>NOWAIT: İlgili satırlar başka </a:t>
            </a:r>
            <a:r>
              <a:rPr lang="tr-TR" dirty="0" err="1"/>
              <a:t>session</a:t>
            </a:r>
            <a:r>
              <a:rPr lang="tr-TR" dirty="0"/>
              <a:t> tarafından kitlendiğinde Oracle hata verir</a:t>
            </a:r>
          </a:p>
          <a:p>
            <a:pPr lvl="1"/>
            <a:r>
              <a:rPr lang="tr-TR" dirty="0"/>
              <a:t>WAIT n: İlgili satırlar başka </a:t>
            </a:r>
            <a:r>
              <a:rPr lang="tr-TR" dirty="0" err="1"/>
              <a:t>session</a:t>
            </a:r>
            <a:r>
              <a:rPr lang="tr-TR" dirty="0"/>
              <a:t> tarafından kitlendiğinde n saniye bekler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929182B-CC42-8FEC-9F61-EB23BBCF7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48" y="4385842"/>
            <a:ext cx="3343742" cy="180047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4AC8005-4685-F092-75F8-623B2BA14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561" y="4296238"/>
            <a:ext cx="4820323" cy="1810003"/>
          </a:xfrm>
          <a:prstGeom prst="rect">
            <a:avLst/>
          </a:prstGeom>
        </p:spPr>
      </p:pic>
      <p:sp>
        <p:nvSpPr>
          <p:cNvPr id="8" name="Ok: Sağ 7">
            <a:extLst>
              <a:ext uri="{FF2B5EF4-FFF2-40B4-BE49-F238E27FC236}">
                <a16:creationId xmlns:a16="http://schemas.microsoft.com/office/drawing/2014/main" id="{2B4E897D-C4D5-AA1F-BF8E-152C2C18C069}"/>
              </a:ext>
            </a:extLst>
          </p:cNvPr>
          <p:cNvSpPr/>
          <p:nvPr/>
        </p:nvSpPr>
        <p:spPr>
          <a:xfrm>
            <a:off x="5227233" y="5118754"/>
            <a:ext cx="1225485" cy="499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18015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674DA9-AD51-0691-F7D1-00DA5186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Of İfadesi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F43531-D5C5-47F4-F829-CBDE2920C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94" y="1845734"/>
            <a:ext cx="4260915" cy="4023360"/>
          </a:xfrm>
        </p:spPr>
        <p:txBody>
          <a:bodyPr/>
          <a:lstStyle/>
          <a:p>
            <a:r>
              <a:rPr lang="tr-TR" dirty="0"/>
              <a:t>Kayıtları silmek yada güncellemek için kullanılır</a:t>
            </a:r>
          </a:p>
          <a:p>
            <a:r>
              <a:rPr lang="tr-TR" dirty="0" err="1"/>
              <a:t>Cursor</a:t>
            </a:r>
            <a:r>
              <a:rPr lang="tr-TR" dirty="0"/>
              <a:t> içerisinde gelen kayıtlar üzerinde değişiklik yapmak için bir yöntem sunar</a:t>
            </a:r>
          </a:p>
          <a:p>
            <a:r>
              <a:rPr lang="tr-TR" dirty="0" err="1"/>
              <a:t>For</a:t>
            </a:r>
            <a:r>
              <a:rPr lang="tr-TR" dirty="0"/>
              <a:t> Update ile birlikte kullanılır</a:t>
            </a:r>
          </a:p>
          <a:p>
            <a:r>
              <a:rPr lang="tr-TR" dirty="0" err="1"/>
              <a:t>Cursor</a:t>
            </a:r>
            <a:r>
              <a:rPr lang="tr-TR" dirty="0"/>
              <a:t> içerisinde o andaki aktif satırın üzerinde işlem yapılmasını sağlar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40D6A3A-EA87-CB2B-DC7D-3032CC41A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99" y="1845734"/>
            <a:ext cx="494416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524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F671F3-9AE1-C367-210D-CE676E36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Exception</a:t>
            </a:r>
            <a:r>
              <a:rPr lang="tr-TR" dirty="0"/>
              <a:t>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2AA2ED-F7DE-CF85-D97F-0FCE496D8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Exception</a:t>
            </a:r>
            <a:r>
              <a:rPr lang="tr-TR" dirty="0"/>
              <a:t>(Hata): Programların beklenmeyen durumlarda oluşturdukları bildirimlerdir</a:t>
            </a:r>
          </a:p>
          <a:p>
            <a:r>
              <a:rPr lang="tr-TR" dirty="0"/>
              <a:t>Tüm programlama dilleri de olduğu gibi PL/SQL’de de beklenmeyen durumlarda hatalarda oluşturabilmektedir</a:t>
            </a:r>
          </a:p>
          <a:p>
            <a:r>
              <a:rPr lang="tr-TR" dirty="0"/>
              <a:t>Bir çok hata türü bulunmaktadır</a:t>
            </a:r>
          </a:p>
          <a:p>
            <a:r>
              <a:rPr lang="tr-TR" dirty="0"/>
              <a:t>Hataların bir kısmı SQL bir kısmı ise PL/SQL kaynaklıdır</a:t>
            </a:r>
          </a:p>
          <a:p>
            <a:r>
              <a:rPr lang="tr-TR" dirty="0"/>
              <a:t>PL/SQL</a:t>
            </a:r>
          </a:p>
          <a:p>
            <a:pPr lvl="1"/>
            <a:r>
              <a:rPr lang="tr-TR" dirty="0"/>
              <a:t>Olmaması gereken bir değişkenin </a:t>
            </a:r>
            <a:r>
              <a:rPr lang="tr-TR" dirty="0" err="1"/>
              <a:t>Null</a:t>
            </a:r>
            <a:r>
              <a:rPr lang="tr-TR" dirty="0"/>
              <a:t> olması</a:t>
            </a:r>
          </a:p>
          <a:p>
            <a:pPr lvl="1"/>
            <a:r>
              <a:rPr lang="tr-TR" dirty="0" err="1"/>
              <a:t>Dizilierde</a:t>
            </a:r>
            <a:r>
              <a:rPr lang="tr-TR" dirty="0"/>
              <a:t> </a:t>
            </a:r>
            <a:r>
              <a:rPr lang="tr-TR" dirty="0" err="1"/>
              <a:t>index</a:t>
            </a:r>
            <a:r>
              <a:rPr lang="tr-TR" dirty="0"/>
              <a:t> hatası</a:t>
            </a:r>
          </a:p>
          <a:p>
            <a:r>
              <a:rPr lang="tr-TR" dirty="0"/>
              <a:t>SQL</a:t>
            </a:r>
          </a:p>
          <a:p>
            <a:pPr lvl="1"/>
            <a:r>
              <a:rPr lang="tr-TR" dirty="0"/>
              <a:t>Bir satır beklenirken birden fazla satır gelmesi</a:t>
            </a:r>
          </a:p>
          <a:p>
            <a:pPr lvl="1"/>
            <a:r>
              <a:rPr lang="tr-TR" dirty="0"/>
              <a:t>Hiç veri gelmemesi</a:t>
            </a:r>
          </a:p>
          <a:p>
            <a:pPr marL="201168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36644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ADC62B-284C-4E78-0E91-A3CADC83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Exception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D23CBDA-275B-D9F4-23EB-3D36F9412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28682"/>
            <a:ext cx="4267796" cy="240063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0A53070-484E-45BA-A642-683A9E94D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70" y="4923284"/>
            <a:ext cx="8507012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34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DC13F8-AF41-07EE-C12C-78BC1A11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Exception</a:t>
            </a:r>
            <a:r>
              <a:rPr lang="tr-TR" dirty="0"/>
              <a:t> Handling(Hata Yönetme)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404AB1-EE14-1483-5FEA-CC4E31E3A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1800" dirty="0" err="1"/>
              <a:t>Exception,program</a:t>
            </a:r>
            <a:r>
              <a:rPr lang="tr-TR" sz="1800" dirty="0"/>
              <a:t> çalışma sırasında </a:t>
            </a:r>
            <a:r>
              <a:rPr lang="tr-TR" sz="1800" dirty="0" err="1"/>
              <a:t>yayınlanır.Bununda</a:t>
            </a:r>
            <a:r>
              <a:rPr lang="tr-TR" sz="1800" dirty="0"/>
              <a:t> 2 tipi vardır</a:t>
            </a:r>
            <a:r>
              <a:rPr lang="tr-TR" sz="1800" b="1" dirty="0">
                <a:solidFill>
                  <a:srgbClr val="FF0000"/>
                </a:solidFill>
              </a:rPr>
              <a:t>(YAYINLANMA):</a:t>
            </a:r>
          </a:p>
          <a:p>
            <a:pPr lvl="1"/>
            <a:r>
              <a:rPr lang="tr-TR" b="1" dirty="0">
                <a:solidFill>
                  <a:srgbClr val="FF0000"/>
                </a:solidFill>
              </a:rPr>
              <a:t>IMPLICITY: </a:t>
            </a:r>
            <a:r>
              <a:rPr lang="tr-TR" dirty="0"/>
              <a:t>Oracle server tarafından yayınlanan</a:t>
            </a:r>
          </a:p>
          <a:p>
            <a:pPr lvl="2"/>
            <a:r>
              <a:rPr lang="tr-TR" sz="1800" dirty="0"/>
              <a:t>Örneğin </a:t>
            </a:r>
            <a:r>
              <a:rPr lang="tr-TR" sz="1800" dirty="0" err="1"/>
              <a:t>SQL’in</a:t>
            </a:r>
            <a:r>
              <a:rPr lang="tr-TR" sz="1800" dirty="0"/>
              <a:t> hiç data getirmemesi hatası otomatik olarak yayımlanır</a:t>
            </a:r>
          </a:p>
          <a:p>
            <a:pPr lvl="1"/>
            <a:r>
              <a:rPr lang="tr-TR" b="1" dirty="0">
                <a:solidFill>
                  <a:srgbClr val="FF0000"/>
                </a:solidFill>
              </a:rPr>
              <a:t>EXPLICITY: </a:t>
            </a:r>
            <a:r>
              <a:rPr lang="tr-TR" dirty="0"/>
              <a:t>Program tarafından yayınlanan</a:t>
            </a:r>
          </a:p>
          <a:p>
            <a:pPr lvl="2"/>
            <a:r>
              <a:rPr lang="tr-TR" sz="1800" dirty="0"/>
              <a:t>Yazılımcı tarafından yönetilen ve yayınlanan </a:t>
            </a:r>
          </a:p>
          <a:p>
            <a:pPr lvl="2"/>
            <a:r>
              <a:rPr lang="tr-TR" sz="1800" dirty="0" err="1"/>
              <a:t>Raise</a:t>
            </a:r>
            <a:r>
              <a:rPr lang="tr-TR" sz="1800" dirty="0"/>
              <a:t> ifadesi ile yayınlanır</a:t>
            </a:r>
          </a:p>
          <a:p>
            <a:r>
              <a:rPr lang="tr-TR" sz="1800" dirty="0"/>
              <a:t>Hataların yakalanması da yine 2 şekilde yapılabilmektedir</a:t>
            </a:r>
            <a:r>
              <a:rPr lang="tr-TR" sz="1800" b="1" dirty="0">
                <a:solidFill>
                  <a:srgbClr val="FF0000"/>
                </a:solidFill>
              </a:rPr>
              <a:t>(YAKALANMA)</a:t>
            </a:r>
          </a:p>
          <a:p>
            <a:pPr lvl="1"/>
            <a:r>
              <a:rPr lang="tr-TR" dirty="0" err="1"/>
              <a:t>Handler</a:t>
            </a:r>
            <a:r>
              <a:rPr lang="tr-TR" dirty="0"/>
              <a:t> yani Oracle tarafından </a:t>
            </a:r>
            <a:r>
              <a:rPr lang="tr-TR" dirty="0" err="1"/>
              <a:t>yakalanan.Exception</a:t>
            </a:r>
            <a:r>
              <a:rPr lang="tr-TR" dirty="0"/>
              <a:t> ifadesi ile yakalanırlar</a:t>
            </a:r>
          </a:p>
          <a:p>
            <a:pPr lvl="1"/>
            <a:r>
              <a:rPr lang="tr-TR" dirty="0"/>
              <a:t>İlgili bloğu çağıran ortama yayınlanarak </a:t>
            </a:r>
            <a:r>
              <a:rPr lang="tr-TR" dirty="0" err="1"/>
              <a:t>yakalanan.Yani</a:t>
            </a:r>
            <a:r>
              <a:rPr lang="tr-TR" dirty="0"/>
              <a:t> bir üst bloğa çıkartılarak yazılımcı tarafından yakalan hatalar</a:t>
            </a:r>
          </a:p>
        </p:txBody>
      </p:sp>
    </p:spTree>
    <p:extLst>
      <p:ext uri="{BB962C8B-B14F-4D97-AF65-F5344CB8AC3E}">
        <p14:creationId xmlns:p14="http://schemas.microsoft.com/office/powerpoint/2010/main" val="37530132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245DE0-F42D-6B4D-70DD-421ADE2E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Exception</a:t>
            </a:r>
            <a:r>
              <a:rPr lang="tr-TR" dirty="0"/>
              <a:t> Handling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7CF514-A921-A8D8-861D-2CF704AC3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64892318-1821-FAAE-0BB0-D6BDBFA3E38B}"/>
              </a:ext>
            </a:extLst>
          </p:cNvPr>
          <p:cNvSpPr/>
          <p:nvPr/>
        </p:nvSpPr>
        <p:spPr>
          <a:xfrm>
            <a:off x="4788816" y="2017336"/>
            <a:ext cx="1951349" cy="980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Exception</a:t>
            </a:r>
            <a:r>
              <a:rPr lang="tr-TR" dirty="0"/>
              <a:t> Oluşur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2C08C4-7C45-3318-281F-EFE8C15256E3}"/>
              </a:ext>
            </a:extLst>
          </p:cNvPr>
          <p:cNvSpPr/>
          <p:nvPr/>
        </p:nvSpPr>
        <p:spPr>
          <a:xfrm>
            <a:off x="4854804" y="3619893"/>
            <a:ext cx="1951349" cy="1329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Exception</a:t>
            </a:r>
            <a:r>
              <a:rPr lang="tr-TR" dirty="0"/>
              <a:t> Yakalandı mı?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5A8B4609-255C-C7FD-2271-7EC58D8FA26D}"/>
              </a:ext>
            </a:extLst>
          </p:cNvPr>
          <p:cNvSpPr/>
          <p:nvPr/>
        </p:nvSpPr>
        <p:spPr>
          <a:xfrm>
            <a:off x="2709261" y="3781998"/>
            <a:ext cx="1593130" cy="104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Exception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 içindekileri çalıştır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6F0EA5D9-6706-CCA9-BEA6-BF265CED8EA8}"/>
              </a:ext>
            </a:extLst>
          </p:cNvPr>
          <p:cNvSpPr/>
          <p:nvPr/>
        </p:nvSpPr>
        <p:spPr>
          <a:xfrm>
            <a:off x="361988" y="3780148"/>
            <a:ext cx="1593130" cy="980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Düzgün bir şekilde sonlandır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40BE4070-980B-C54F-A137-19A1F11DA543}"/>
              </a:ext>
            </a:extLst>
          </p:cNvPr>
          <p:cNvSpPr/>
          <p:nvPr/>
        </p:nvSpPr>
        <p:spPr>
          <a:xfrm>
            <a:off x="7532016" y="3780148"/>
            <a:ext cx="1630838" cy="104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Aniden sonlandır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03B36377-08E1-0B48-C262-00F44FE07022}"/>
              </a:ext>
            </a:extLst>
          </p:cNvPr>
          <p:cNvSpPr/>
          <p:nvPr/>
        </p:nvSpPr>
        <p:spPr>
          <a:xfrm>
            <a:off x="10284643" y="3780148"/>
            <a:ext cx="1667602" cy="1046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Hatayı yayınla</a:t>
            </a:r>
          </a:p>
        </p:txBody>
      </p:sp>
      <p:sp>
        <p:nvSpPr>
          <p:cNvPr id="11" name="Ok: Sağ 10">
            <a:extLst>
              <a:ext uri="{FF2B5EF4-FFF2-40B4-BE49-F238E27FC236}">
                <a16:creationId xmlns:a16="http://schemas.microsoft.com/office/drawing/2014/main" id="{A1564E0C-1C8A-B495-577C-C09C907F6FFD}"/>
              </a:ext>
            </a:extLst>
          </p:cNvPr>
          <p:cNvSpPr/>
          <p:nvPr/>
        </p:nvSpPr>
        <p:spPr>
          <a:xfrm>
            <a:off x="6928701" y="4110087"/>
            <a:ext cx="448716" cy="348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k: Sağ 11">
            <a:extLst>
              <a:ext uri="{FF2B5EF4-FFF2-40B4-BE49-F238E27FC236}">
                <a16:creationId xmlns:a16="http://schemas.microsoft.com/office/drawing/2014/main" id="{689588A4-A123-75E2-D727-74EEDD021C8C}"/>
              </a:ext>
            </a:extLst>
          </p:cNvPr>
          <p:cNvSpPr/>
          <p:nvPr/>
        </p:nvSpPr>
        <p:spPr>
          <a:xfrm>
            <a:off x="9317453" y="4110087"/>
            <a:ext cx="891776" cy="348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k: Sağ 12">
            <a:extLst>
              <a:ext uri="{FF2B5EF4-FFF2-40B4-BE49-F238E27FC236}">
                <a16:creationId xmlns:a16="http://schemas.microsoft.com/office/drawing/2014/main" id="{CEE9CAD3-2009-942D-B490-F55680A30482}"/>
              </a:ext>
            </a:extLst>
          </p:cNvPr>
          <p:cNvSpPr/>
          <p:nvPr/>
        </p:nvSpPr>
        <p:spPr>
          <a:xfrm rot="10800000">
            <a:off x="2016393" y="4110087"/>
            <a:ext cx="519418" cy="348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k: Sağ 13">
            <a:extLst>
              <a:ext uri="{FF2B5EF4-FFF2-40B4-BE49-F238E27FC236}">
                <a16:creationId xmlns:a16="http://schemas.microsoft.com/office/drawing/2014/main" id="{B1ECB220-F2EE-9A87-1590-3C156EECA7E0}"/>
              </a:ext>
            </a:extLst>
          </p:cNvPr>
          <p:cNvSpPr/>
          <p:nvPr/>
        </p:nvSpPr>
        <p:spPr>
          <a:xfrm rot="10800000">
            <a:off x="4368380" y="4110087"/>
            <a:ext cx="420436" cy="348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k: Aşağı 14">
            <a:extLst>
              <a:ext uri="{FF2B5EF4-FFF2-40B4-BE49-F238E27FC236}">
                <a16:creationId xmlns:a16="http://schemas.microsoft.com/office/drawing/2014/main" id="{4E97E5AD-1EF3-C84F-7D47-A59B1B963DAD}"/>
              </a:ext>
            </a:extLst>
          </p:cNvPr>
          <p:cNvSpPr/>
          <p:nvPr/>
        </p:nvSpPr>
        <p:spPr>
          <a:xfrm>
            <a:off x="5571242" y="3106098"/>
            <a:ext cx="452486" cy="513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FAA8AC21-322D-D040-53A9-A6A762262123}"/>
              </a:ext>
            </a:extLst>
          </p:cNvPr>
          <p:cNvSpPr txBox="1"/>
          <p:nvPr/>
        </p:nvSpPr>
        <p:spPr>
          <a:xfrm>
            <a:off x="4543720" y="4949072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Evet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10E64A8B-A2D3-3609-B9AB-EDC96864F15C}"/>
              </a:ext>
            </a:extLst>
          </p:cNvPr>
          <p:cNvSpPr txBox="1"/>
          <p:nvPr/>
        </p:nvSpPr>
        <p:spPr>
          <a:xfrm rot="154735">
            <a:off x="6504495" y="4949072"/>
            <a:ext cx="75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Hayır</a:t>
            </a:r>
          </a:p>
        </p:txBody>
      </p:sp>
    </p:spTree>
    <p:extLst>
      <p:ext uri="{BB962C8B-B14F-4D97-AF65-F5344CB8AC3E}">
        <p14:creationId xmlns:p14="http://schemas.microsoft.com/office/powerpoint/2010/main" val="31887606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D6290C-A3EB-C409-B610-94F15990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EXCEPTION HANDLING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EEB808F-E4ED-611E-8C9E-3DBF1F59C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90498"/>
            <a:ext cx="6725589" cy="3077004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C234C92-F9BC-9F35-0C60-845ED666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75" y="5216011"/>
            <a:ext cx="3219899" cy="781159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C8FEFD0-98C0-0DB5-80A6-BA3F9D63997F}"/>
              </a:ext>
            </a:extLst>
          </p:cNvPr>
          <p:cNvSpPr txBox="1"/>
          <p:nvPr/>
        </p:nvSpPr>
        <p:spPr>
          <a:xfrm>
            <a:off x="4138367" y="5120640"/>
            <a:ext cx="721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Exception</a:t>
            </a:r>
            <a:r>
              <a:rPr lang="tr-TR" dirty="0"/>
              <a:t>, çalıştığı blok içerisinde geçerlidir ve ona göre yönetilir</a:t>
            </a:r>
          </a:p>
          <a:p>
            <a:r>
              <a:rPr lang="tr-TR" dirty="0"/>
              <a:t>Bu bloğa </a:t>
            </a:r>
            <a:r>
              <a:rPr lang="tr-TR" dirty="0" err="1"/>
              <a:t>exception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 denir</a:t>
            </a:r>
          </a:p>
          <a:p>
            <a:r>
              <a:rPr lang="tr-TR" dirty="0"/>
              <a:t>Yukarıda ki örnekte PL/SQL bloğun tamamı </a:t>
            </a:r>
            <a:r>
              <a:rPr lang="tr-TR" dirty="0" err="1"/>
              <a:t>exception</a:t>
            </a:r>
            <a:r>
              <a:rPr lang="tr-TR" dirty="0"/>
              <a:t> </a:t>
            </a:r>
            <a:r>
              <a:rPr lang="tr-TR" dirty="0" err="1"/>
              <a:t>seciton</a:t>
            </a:r>
            <a:r>
              <a:rPr lang="tr-TR" dirty="0"/>
              <a:t> içerisindedir</a:t>
            </a:r>
          </a:p>
        </p:txBody>
      </p:sp>
    </p:spTree>
    <p:extLst>
      <p:ext uri="{BB962C8B-B14F-4D97-AF65-F5344CB8AC3E}">
        <p14:creationId xmlns:p14="http://schemas.microsoft.com/office/powerpoint/2010/main" val="1648199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96185B-2B6B-7AE7-0B3C-942A2368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Hata Tipleri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02201E7-9CC8-AE8D-B13E-4B762AA60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87" y="1846756"/>
            <a:ext cx="2024012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D7DD388-F701-07F2-FF86-A1055D3C6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39" y="1846756"/>
            <a:ext cx="2024012" cy="400337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5EFAAF2-A71D-3124-A4F9-9671E1058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91" y="1846756"/>
            <a:ext cx="2001689" cy="40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864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6BD93E-5768-352E-2BF5-08FBE313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Hata Yakalama - </a:t>
            </a:r>
            <a:r>
              <a:rPr lang="tr-TR" dirty="0" err="1"/>
              <a:t>Syntax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A0B5C4B-0E9B-2221-3AFD-D72CD992D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644" y="1846263"/>
            <a:ext cx="6489038" cy="4022725"/>
          </a:xfrm>
        </p:spPr>
      </p:pic>
    </p:spTree>
    <p:extLst>
      <p:ext uri="{BB962C8B-B14F-4D97-AF65-F5344CB8AC3E}">
        <p14:creationId xmlns:p14="http://schemas.microsoft.com/office/powerpoint/2010/main" val="33235888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3EBC65-6872-7CCC-FCBA-24B9EF74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Hata Yakalama </a:t>
            </a:r>
            <a:r>
              <a:rPr lang="tr-TR" dirty="0" err="1"/>
              <a:t>Predefined</a:t>
            </a:r>
            <a:r>
              <a:rPr lang="tr-TR" dirty="0"/>
              <a:t> - Örnek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60C8817-6B8A-E40C-7C7A-0AE123118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24" y="1874544"/>
            <a:ext cx="6356789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40960BD-4B17-B3AE-FA50-509654325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617" y="4691956"/>
            <a:ext cx="2953162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3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71539B-2B6D-8A5B-E0B1-2B6DB39A3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Değişkenlerini Tanımlama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E36B38-BA01-5454-2A21-7F5C6319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Diğer programlama dillerindeki gibi bir kullanım alanları vardır </a:t>
            </a:r>
          </a:p>
          <a:p>
            <a:r>
              <a:rPr lang="tr-TR" dirty="0"/>
              <a:t>Değişkenlerin yerleri etiketlenerek saklanmaktadır</a:t>
            </a:r>
          </a:p>
          <a:p>
            <a:r>
              <a:rPr lang="tr-TR" dirty="0"/>
              <a:t>PL/SQL blokları tarafından saklanır ve kullanılırlar</a:t>
            </a:r>
          </a:p>
          <a:p>
            <a:r>
              <a:rPr lang="tr-TR" dirty="0"/>
              <a:t>Birçok farklı tipte değişken bulunmaktadır</a:t>
            </a:r>
          </a:p>
          <a:p>
            <a:r>
              <a:rPr lang="tr-TR" dirty="0"/>
              <a:t>Kullanılmadan önce tanımlanmalıdır </a:t>
            </a:r>
          </a:p>
          <a:p>
            <a:r>
              <a:rPr lang="tr-TR" dirty="0"/>
              <a:t>Aynı isimler farklı bloklarda kullanılabilirler</a:t>
            </a:r>
          </a:p>
          <a:p>
            <a:r>
              <a:rPr lang="tr-TR" dirty="0"/>
              <a:t>DECLARE bölümünde ilk tanımları yapılmaktadır</a:t>
            </a:r>
          </a:p>
          <a:p>
            <a:r>
              <a:rPr lang="tr-TR" dirty="0"/>
              <a:t>Bir harfle başlamalıdır</a:t>
            </a:r>
          </a:p>
          <a:p>
            <a:r>
              <a:rPr lang="tr-TR" dirty="0"/>
              <a:t>30 karakterden fazla olamaz</a:t>
            </a:r>
          </a:p>
          <a:p>
            <a:r>
              <a:rPr lang="tr-TR" dirty="0"/>
              <a:t>Özel kelimeler isim olarak verilemez</a:t>
            </a:r>
          </a:p>
        </p:txBody>
      </p:sp>
    </p:spTree>
    <p:extLst>
      <p:ext uri="{BB962C8B-B14F-4D97-AF65-F5344CB8AC3E}">
        <p14:creationId xmlns:p14="http://schemas.microsoft.com/office/powerpoint/2010/main" val="22081914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DF2461-0029-1FDA-FCC7-9281B00F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PREDEFINED - LİSTE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25DA6E-19E8-357D-CF54-7A7DE8340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Tanımlanmış hatalarda en çok kullanılanların listesi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D4C02B7-CACB-F739-44A5-3021CB38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42" y="2334211"/>
            <a:ext cx="3415616" cy="38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093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793C47-F04F-7954-1671-85D822D9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INTERNALLY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938EAB1-849A-E1C5-69FB-B17D39F25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08" y="2390571"/>
            <a:ext cx="8869013" cy="2934109"/>
          </a:xfrm>
        </p:spPr>
      </p:pic>
    </p:spTree>
    <p:extLst>
      <p:ext uri="{BB962C8B-B14F-4D97-AF65-F5344CB8AC3E}">
        <p14:creationId xmlns:p14="http://schemas.microsoft.com/office/powerpoint/2010/main" val="32781608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6D6492-D08C-DC29-1F37-DBD3153B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Hata Ayıklama </a:t>
            </a:r>
            <a:r>
              <a:rPr lang="tr-TR" dirty="0" err="1"/>
              <a:t>Internally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CCFE549-F3E0-CCF0-C1C1-E7A9AC996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8129"/>
            <a:ext cx="8716591" cy="2981741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17DF360-4940-8F18-7E80-D26474E91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31" y="4990366"/>
            <a:ext cx="6111598" cy="10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257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E4F00A-B26C-EFDF-5154-C1131797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Hata Ayıklama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101C04-991E-49BE-56D1-A4DC70ED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Hata yakalama sırasında kullanılabilecek özel fonksiyonlar</a:t>
            </a:r>
          </a:p>
          <a:p>
            <a:pPr lvl="1"/>
            <a:r>
              <a:rPr lang="tr-TR" dirty="0"/>
              <a:t>SQL CODE: Hata kodunun rakamsal değerini döner</a:t>
            </a:r>
          </a:p>
          <a:p>
            <a:pPr lvl="1"/>
            <a:r>
              <a:rPr lang="tr-TR" dirty="0"/>
              <a:t>SQLERRM: Hatanın ne olduğuna dair bilgi mesajı döner</a:t>
            </a:r>
          </a:p>
        </p:txBody>
      </p:sp>
      <p:graphicFrame>
        <p:nvGraphicFramePr>
          <p:cNvPr id="4" name="Tablo 4">
            <a:extLst>
              <a:ext uri="{FF2B5EF4-FFF2-40B4-BE49-F238E27FC236}">
                <a16:creationId xmlns:a16="http://schemas.microsoft.com/office/drawing/2014/main" id="{D1B0FD29-8D7D-B439-4E45-C349FDD90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272447"/>
              </p:ext>
            </p:extLst>
          </p:nvPr>
        </p:nvGraphicFramePr>
        <p:xfrm>
          <a:off x="1183587" y="3321464"/>
          <a:ext cx="8128000" cy="18542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514375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9140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SQL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AÇIKLAMA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4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Herhangi bir hata yok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3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Kullanıcı tarafından tanımlı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5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+100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NO_DATA_FOUND Hatası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9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Negatif Değer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Oracle server diğer hataları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124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9314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2D51A0-5A34-3F84-6BBB-8DCBCBBF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Hata Yakalama Fonksiyonları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3D2DBEF-D9C5-AD12-8159-2AE66449C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85627"/>
            <a:ext cx="5114988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B616036-30C9-C0D6-6C01-E4B028DDF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81" y="2067843"/>
            <a:ext cx="3839111" cy="160995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2A7F282-E9D9-BB05-DD46-010FF1361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81" y="4583919"/>
            <a:ext cx="4919482" cy="8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18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F1E3D8-8E12-149B-D13B-78A4F717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Kullanıcı Tanımlı Hata Yakalama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CB2B7EBF-91AF-5EDB-D2FD-0CAF4B116C6D}"/>
              </a:ext>
            </a:extLst>
          </p:cNvPr>
          <p:cNvSpPr/>
          <p:nvPr/>
        </p:nvSpPr>
        <p:spPr>
          <a:xfrm>
            <a:off x="1338607" y="2828040"/>
            <a:ext cx="1847654" cy="1527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Exception</a:t>
            </a:r>
            <a:r>
              <a:rPr lang="tr-TR" dirty="0"/>
              <a:t> tanımlanır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D1919DAA-7133-EE48-58C3-9EFBF02B7D8A}"/>
              </a:ext>
            </a:extLst>
          </p:cNvPr>
          <p:cNvSpPr/>
          <p:nvPr/>
        </p:nvSpPr>
        <p:spPr>
          <a:xfrm>
            <a:off x="4675695" y="2828038"/>
            <a:ext cx="1847654" cy="1527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Hata tanımlama şartı tanımlanır</a:t>
            </a:r>
          </a:p>
          <a:p>
            <a:pPr algn="ctr"/>
            <a:endParaRPr lang="tr-TR" dirty="0"/>
          </a:p>
          <a:p>
            <a:pPr algn="ctr"/>
            <a:r>
              <a:rPr lang="tr-TR" dirty="0"/>
              <a:t>Hata Yayınlar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8524182-13D2-D337-18A5-ACBE45F2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5587" y="2828039"/>
            <a:ext cx="1847654" cy="1527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Hata Yakalanır</a:t>
            </a:r>
          </a:p>
          <a:p>
            <a:r>
              <a:rPr lang="tr-TR" dirty="0"/>
              <a:t>Diğer İşlemler Yapılır</a:t>
            </a:r>
          </a:p>
        </p:txBody>
      </p:sp>
      <p:sp>
        <p:nvSpPr>
          <p:cNvPr id="9" name="Ok: Sağ 8">
            <a:extLst>
              <a:ext uri="{FF2B5EF4-FFF2-40B4-BE49-F238E27FC236}">
                <a16:creationId xmlns:a16="http://schemas.microsoft.com/office/drawing/2014/main" id="{865BCAE6-EA62-05A6-27AF-1858E3F8CA98}"/>
              </a:ext>
            </a:extLst>
          </p:cNvPr>
          <p:cNvSpPr/>
          <p:nvPr/>
        </p:nvSpPr>
        <p:spPr>
          <a:xfrm>
            <a:off x="3186261" y="3429000"/>
            <a:ext cx="1470580" cy="34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k: Sağ 9">
            <a:extLst>
              <a:ext uri="{FF2B5EF4-FFF2-40B4-BE49-F238E27FC236}">
                <a16:creationId xmlns:a16="http://schemas.microsoft.com/office/drawing/2014/main" id="{3C2254F1-1CF0-FB0F-D438-44ED27C9D7AC}"/>
              </a:ext>
            </a:extLst>
          </p:cNvPr>
          <p:cNvSpPr/>
          <p:nvPr/>
        </p:nvSpPr>
        <p:spPr>
          <a:xfrm>
            <a:off x="6542203" y="3429000"/>
            <a:ext cx="1753384" cy="34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5881A333-952B-D4B6-2053-FC7278F6779F}"/>
              </a:ext>
            </a:extLst>
          </p:cNvPr>
          <p:cNvSpPr/>
          <p:nvPr/>
        </p:nvSpPr>
        <p:spPr>
          <a:xfrm>
            <a:off x="1319753" y="2177592"/>
            <a:ext cx="1866508" cy="3299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Declare</a:t>
            </a:r>
            <a:endParaRPr lang="tr-TR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FD15E1A9-5AC0-6836-679B-5E51143A5BBB}"/>
              </a:ext>
            </a:extLst>
          </p:cNvPr>
          <p:cNvSpPr/>
          <p:nvPr/>
        </p:nvSpPr>
        <p:spPr>
          <a:xfrm>
            <a:off x="4656841" y="2177592"/>
            <a:ext cx="1866508" cy="3299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Raise</a:t>
            </a:r>
            <a:endParaRPr lang="tr-TR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347B976C-41D5-87E6-BD6D-F2DF4FAE1014}"/>
              </a:ext>
            </a:extLst>
          </p:cNvPr>
          <p:cNvSpPr/>
          <p:nvPr/>
        </p:nvSpPr>
        <p:spPr>
          <a:xfrm>
            <a:off x="8295587" y="2173352"/>
            <a:ext cx="1866508" cy="3299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1091731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253BAC-8322-0DBE-9F96-11F76A2C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Kullanıcı Tanımlı Hata Yakalama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87DB6B8-F2A2-B3D2-2E13-A218C4C95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67" y="2185754"/>
            <a:ext cx="8354591" cy="3343742"/>
          </a:xfrm>
        </p:spPr>
      </p:pic>
    </p:spTree>
    <p:extLst>
      <p:ext uri="{BB962C8B-B14F-4D97-AF65-F5344CB8AC3E}">
        <p14:creationId xmlns:p14="http://schemas.microsoft.com/office/powerpoint/2010/main" val="1161133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CE37EA-84AC-94C9-1BD2-0F35C48D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Hata Yakalama-Kullanıcı Tanımlı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C812F08-28F8-B302-C249-CC382953E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09" y="5569821"/>
            <a:ext cx="4039164" cy="666843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E5E0A95-A01B-E843-FA88-6612A6856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72010"/>
            <a:ext cx="8105387" cy="34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1951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C62556-9DEF-5CD0-2AF9-4436C7D1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Alt bloklarla </a:t>
            </a:r>
            <a:r>
              <a:rPr lang="tr-TR"/>
              <a:t>hata yönetme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3F3B947-19B1-E421-4335-DB2B0D90C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40" y="1987665"/>
            <a:ext cx="3177559" cy="4022725"/>
          </a:xfrm>
        </p:spPr>
      </p:pic>
    </p:spTree>
    <p:extLst>
      <p:ext uri="{BB962C8B-B14F-4D97-AF65-F5344CB8AC3E}">
        <p14:creationId xmlns:p14="http://schemas.microsoft.com/office/powerpoint/2010/main" val="417006895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93727E-9FFB-D46F-AE2A-E578FAC3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Alt Bloklarla Hata Ayıklama Yöntemi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4584A73-2676-3BFC-B12D-C189FEC4D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86" y="1961786"/>
            <a:ext cx="3000794" cy="3810532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BDBC843-DDD5-2394-00BC-AB9BD646B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67" y="1810957"/>
            <a:ext cx="6269522" cy="43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4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7AADBA-39FD-5313-EBFA-6A2B2155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Değişken tipleri ve ilk değer atama	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904199E-C498-5FC0-13AA-ECA3B33A0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399" cy="934411"/>
          </a:xfrm>
        </p:spPr>
        <p:txBody>
          <a:bodyPr/>
          <a:lstStyle/>
          <a:p>
            <a:r>
              <a:rPr lang="tr-TR" dirty="0" err="1"/>
              <a:t>Syntax</a:t>
            </a:r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ABDB32A4-A8DA-FA09-8DE1-EA21D904A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8" y="3094182"/>
            <a:ext cx="4937760" cy="655782"/>
          </a:xfrm>
        </p:spPr>
        <p:txBody>
          <a:bodyPr/>
          <a:lstStyle/>
          <a:p>
            <a:r>
              <a:rPr lang="tr-TR" dirty="0"/>
              <a:t>Örnekler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2567724-CE77-F772-B3EB-D60CBD28A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62" y="3749964"/>
            <a:ext cx="6582694" cy="249589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32124BF-1A02-97B7-6FAE-65AAB007E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62" y="2192757"/>
            <a:ext cx="6126911" cy="89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256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724785-D98F-8F82-8E56-C5FED047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Hata </a:t>
            </a:r>
            <a:r>
              <a:rPr lang="tr-TR" dirty="0" err="1"/>
              <a:t>Oluşturma:Raise_Application_Error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7DC6C1-D892-3D2D-FCDF-87CA37113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Tanımlama yapmadan uygulama içerisinde hata oluşturmaya yarar</a:t>
            </a:r>
          </a:p>
          <a:p>
            <a:r>
              <a:rPr lang="tr-TR" dirty="0" err="1">
                <a:solidFill>
                  <a:schemeClr val="bg2">
                    <a:lumMod val="50000"/>
                  </a:schemeClr>
                </a:solidFill>
              </a:rPr>
              <a:t>error_number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tr-TR" dirty="0"/>
              <a:t>Kullanıcı isteğine bağlı hata kodları </a:t>
            </a:r>
            <a:r>
              <a:rPr lang="tr-TR" dirty="0" err="1"/>
              <a:t>verilir.Bu</a:t>
            </a:r>
            <a:r>
              <a:rPr lang="tr-TR" dirty="0"/>
              <a:t> numara -20000 ve -20999 aralığında olmalıdır</a:t>
            </a:r>
          </a:p>
          <a:p>
            <a:r>
              <a:rPr lang="tr-TR" dirty="0" err="1">
                <a:solidFill>
                  <a:schemeClr val="bg2">
                    <a:lumMod val="50000"/>
                  </a:schemeClr>
                </a:solidFill>
              </a:rPr>
              <a:t>message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tr-TR" dirty="0"/>
              <a:t>Yine kullanıcının isteğine uyarlanmış mesajlar verilir</a:t>
            </a:r>
          </a:p>
          <a:p>
            <a:r>
              <a:rPr lang="tr-TR" dirty="0"/>
              <a:t>3.parametre:</a:t>
            </a:r>
          </a:p>
          <a:p>
            <a:pPr lvl="1"/>
            <a:r>
              <a:rPr lang="tr-TR" dirty="0" err="1"/>
              <a:t>False</a:t>
            </a:r>
            <a:r>
              <a:rPr lang="tr-TR" dirty="0"/>
              <a:t>-&gt;Önceki tüm hataların yerini </a:t>
            </a:r>
            <a:r>
              <a:rPr lang="tr-TR" dirty="0" err="1"/>
              <a:t>alır,default</a:t>
            </a:r>
            <a:r>
              <a:rPr lang="tr-TR" dirty="0"/>
              <a:t> değer budur</a:t>
            </a:r>
          </a:p>
          <a:p>
            <a:pPr lvl="1"/>
            <a:r>
              <a:rPr lang="tr-TR" dirty="0"/>
              <a:t>True-&gt;Önceki hataların üstüne eklenir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6A2DDA6-ED11-AB9D-B8C6-5EB294A3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4465324"/>
            <a:ext cx="7113466" cy="185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480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465AFA-0F8F-E9A7-F9BB-C3201B68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Raise_Application_Error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D1C5138-16B0-A52E-44E5-491654842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737360"/>
            <a:ext cx="10138322" cy="323056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ACCA7D8-CDBE-3FA5-4EB3-CB7368015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077879"/>
            <a:ext cx="4363059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817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102A9B-3CD0-27B6-5946-D83B7EF3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Raise_Application_Error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29D180-B1FA-0BCC-99E1-CA9887690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Personelin primi var mı yok mu?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589CC07-7C2F-8604-AFA9-7319D8388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51" y="2488851"/>
            <a:ext cx="7278116" cy="312463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CDAD6B5-466E-AA0C-3B82-80A2C114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40" y="5113354"/>
            <a:ext cx="4001058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578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70A00-EC0F-9AF4-D96C-AFD9B3CD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Modülerleştirme</a:t>
            </a:r>
            <a:r>
              <a:rPr lang="tr-TR" dirty="0"/>
              <a:t> Nedir?	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AB01EE-F28E-F0C9-D891-405C13827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Büyük Kod bloklarını daha küçük ve anlamlı bloklara çevirmeye denir</a:t>
            </a:r>
          </a:p>
          <a:p>
            <a:r>
              <a:rPr lang="tr-TR" dirty="0"/>
              <a:t>Bir modül diğerlerinden bağımsız haldedir</a:t>
            </a:r>
          </a:p>
          <a:p>
            <a:r>
              <a:rPr lang="tr-TR" dirty="0"/>
              <a:t>Yeniden yazma zahmetinden kurtarırlar</a:t>
            </a:r>
          </a:p>
          <a:p>
            <a:r>
              <a:rPr lang="tr-TR" dirty="0"/>
              <a:t>Bakımları daha kolaydır</a:t>
            </a:r>
          </a:p>
          <a:p>
            <a:r>
              <a:rPr lang="tr-TR" dirty="0"/>
              <a:t>Kolay </a:t>
            </a:r>
            <a:r>
              <a:rPr lang="tr-TR" dirty="0" err="1"/>
              <a:t>debug</a:t>
            </a:r>
            <a:r>
              <a:rPr lang="tr-TR" dirty="0"/>
              <a:t> edilirler</a:t>
            </a:r>
          </a:p>
          <a:p>
            <a:r>
              <a:rPr lang="tr-TR" dirty="0"/>
              <a:t>Veri güvenliğine ve performansına katkı sağlarlar</a:t>
            </a:r>
          </a:p>
          <a:p>
            <a:r>
              <a:rPr lang="tr-TR" dirty="0"/>
              <a:t>Tanımlama çalıştırılabilir ve hata yönetimi blokları vardır </a:t>
            </a:r>
          </a:p>
        </p:txBody>
      </p:sp>
    </p:spTree>
    <p:extLst>
      <p:ext uri="{BB962C8B-B14F-4D97-AF65-F5344CB8AC3E}">
        <p14:creationId xmlns:p14="http://schemas.microsoft.com/office/powerpoint/2010/main" val="21107331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45CD04-80A8-3992-A43E-7B2055C62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Subprogram</a:t>
            </a:r>
            <a:r>
              <a:rPr lang="tr-TR" dirty="0"/>
              <a:t>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03FACF-B1B1-26C5-B907-97EEA31D1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İsimlendirilmiş ve çalıştırılabilir bir PL/SQL bloğudur</a:t>
            </a:r>
          </a:p>
          <a:p>
            <a:r>
              <a:rPr lang="tr-TR" dirty="0"/>
              <a:t>Parametre </a:t>
            </a:r>
            <a:r>
              <a:rPr lang="tr-TR" dirty="0" err="1"/>
              <a:t>alabillir</a:t>
            </a:r>
            <a:r>
              <a:rPr lang="tr-TR" dirty="0"/>
              <a:t> yada almayabilir</a:t>
            </a:r>
          </a:p>
          <a:p>
            <a:r>
              <a:rPr lang="tr-TR" dirty="0"/>
              <a:t>Derleyici tarafından derlenir ve varsa derleme hataları gösterilir</a:t>
            </a:r>
          </a:p>
          <a:p>
            <a:r>
              <a:rPr lang="tr-TR" dirty="0"/>
              <a:t>Veriler üzerinde bir işlem yapmaya ve bir değer oluşturmaya yararlar</a:t>
            </a:r>
          </a:p>
          <a:p>
            <a:r>
              <a:rPr lang="tr-TR" dirty="0"/>
              <a:t>Değişkenlerin tanımladığı bir bölüm içerebilir fakat </a:t>
            </a:r>
            <a:r>
              <a:rPr lang="tr-TR" dirty="0" err="1"/>
              <a:t>declare</a:t>
            </a:r>
            <a:r>
              <a:rPr lang="tr-TR" dirty="0"/>
              <a:t> ifadesi </a:t>
            </a:r>
            <a:r>
              <a:rPr lang="tr-TR" dirty="0" err="1"/>
              <a:t>yazılmaz.Bunun</a:t>
            </a:r>
            <a:r>
              <a:rPr lang="tr-TR" dirty="0"/>
              <a:t> yerine IS ya da AS kullanılır</a:t>
            </a:r>
          </a:p>
          <a:p>
            <a:r>
              <a:rPr lang="tr-TR" dirty="0"/>
              <a:t>Bunlara Prosedür yada Fonksiyon denir</a:t>
            </a:r>
          </a:p>
          <a:p>
            <a:pPr lvl="1"/>
            <a:r>
              <a:rPr lang="tr-TR" dirty="0"/>
              <a:t>Prosedür: Genelde Bir işlemi gerçekleştirmek için kullanılır</a:t>
            </a:r>
          </a:p>
          <a:p>
            <a:pPr lvl="1"/>
            <a:r>
              <a:rPr lang="tr-TR" dirty="0"/>
              <a:t>Fonksiyon: Genelde bir hesaplama işlemi için kullanılır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038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B01895-F983-2D85-530E-C449206E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Altprogram ve Anonim Bloklar Farkları</a:t>
            </a:r>
          </a:p>
        </p:txBody>
      </p:sp>
      <p:graphicFrame>
        <p:nvGraphicFramePr>
          <p:cNvPr id="4" name="Tablo 4">
            <a:extLst>
              <a:ext uri="{FF2B5EF4-FFF2-40B4-BE49-F238E27FC236}">
                <a16:creationId xmlns:a16="http://schemas.microsoft.com/office/drawing/2014/main" id="{C5907806-510D-2820-04FC-70F629E6E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746253"/>
              </p:ext>
            </p:extLst>
          </p:nvPr>
        </p:nvGraphicFramePr>
        <p:xfrm>
          <a:off x="1096963" y="1846262"/>
          <a:ext cx="10058397" cy="3432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833738373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195660163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105288416"/>
                    </a:ext>
                  </a:extLst>
                </a:gridCol>
              </a:tblGrid>
              <a:tr h="490392">
                <a:tc>
                  <a:txBody>
                    <a:bodyPr/>
                    <a:lstStyle/>
                    <a:p>
                      <a:r>
                        <a:rPr lang="tr-TR" dirty="0"/>
                        <a:t>Başlık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Altprogramlar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Anonim Bloklar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047181"/>
                  </a:ext>
                </a:extLst>
              </a:tr>
              <a:tr h="490392">
                <a:tc>
                  <a:txBody>
                    <a:bodyPr/>
                    <a:lstStyle/>
                    <a:p>
                      <a:r>
                        <a:rPr lang="tr-TR" dirty="0"/>
                        <a:t>İsimlendirme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Evet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Hayır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500209"/>
                  </a:ext>
                </a:extLst>
              </a:tr>
              <a:tr h="490392">
                <a:tc>
                  <a:txBody>
                    <a:bodyPr/>
                    <a:lstStyle/>
                    <a:p>
                      <a:r>
                        <a:rPr lang="tr-TR" dirty="0"/>
                        <a:t>Derleme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Bir kez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Her Seferinde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90510"/>
                  </a:ext>
                </a:extLst>
              </a:tr>
              <a:tr h="490392">
                <a:tc>
                  <a:txBody>
                    <a:bodyPr/>
                    <a:lstStyle/>
                    <a:p>
                      <a:r>
                        <a:rPr lang="tr-TR" dirty="0"/>
                        <a:t>Veri tabanında Saklama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Evet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Hayır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81934"/>
                  </a:ext>
                </a:extLst>
              </a:tr>
              <a:tr h="490392">
                <a:tc>
                  <a:txBody>
                    <a:bodyPr/>
                    <a:lstStyle/>
                    <a:p>
                      <a:r>
                        <a:rPr lang="tr-TR" dirty="0"/>
                        <a:t>Başka uygulamadan çağırılma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Evet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Hayır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67234"/>
                  </a:ext>
                </a:extLst>
              </a:tr>
              <a:tr h="490392">
                <a:tc>
                  <a:txBody>
                    <a:bodyPr/>
                    <a:lstStyle/>
                    <a:p>
                      <a:r>
                        <a:rPr lang="tr-TR" dirty="0"/>
                        <a:t>Değer Dönme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Fonksiyonlar için Evet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Hayır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043977"/>
                  </a:ext>
                </a:extLst>
              </a:tr>
              <a:tr h="490392">
                <a:tc>
                  <a:txBody>
                    <a:bodyPr/>
                    <a:lstStyle/>
                    <a:p>
                      <a:r>
                        <a:rPr lang="tr-TR" dirty="0"/>
                        <a:t>Parametre Alma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Evet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Hayır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089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6330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3B2EC9-08B3-8B0E-5014-2D184630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ŞEMA NESNELERİNİ OLUŞTURMA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087A87-89CD-DE56-355B-F15A1B8A3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49738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1C9064DF-CF0B-512A-CC65-B4801F8F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VIEWLAR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86078AEC-0C25-F47D-5091-00205F4F7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399" cy="397845"/>
          </a:xfrm>
        </p:spPr>
        <p:txBody>
          <a:bodyPr/>
          <a:lstStyle/>
          <a:p>
            <a:r>
              <a:rPr lang="tr-TR" dirty="0"/>
              <a:t>Bir veya birden fazla tablodan veri çekmek için arayüz oluşturur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910711AC-7C1F-0980-2934-C17EE660C8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9" y="2454405"/>
            <a:ext cx="3791337" cy="3461656"/>
          </a:xfrm>
        </p:spPr>
      </p:pic>
    </p:spTree>
    <p:extLst>
      <p:ext uri="{BB962C8B-B14F-4D97-AF65-F5344CB8AC3E}">
        <p14:creationId xmlns:p14="http://schemas.microsoft.com/office/powerpoint/2010/main" val="19789489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65B44E-5F9B-DAEA-9FAB-0C09F77C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VIEW Çeşitleri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F41FE4-E507-6C74-DD95-CB4F9EAA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9856667" cy="1906134"/>
          </a:xfrm>
        </p:spPr>
        <p:txBody>
          <a:bodyPr/>
          <a:lstStyle/>
          <a:p>
            <a:r>
              <a:rPr lang="tr-TR" dirty="0" err="1"/>
              <a:t>View’lar</a:t>
            </a:r>
            <a:r>
              <a:rPr lang="tr-TR" dirty="0"/>
              <a:t> </a:t>
            </a:r>
            <a:r>
              <a:rPr lang="tr-TR" dirty="0" err="1"/>
              <a:t>simple</a:t>
            </a:r>
            <a:r>
              <a:rPr lang="tr-TR" dirty="0"/>
              <a:t> ve </a:t>
            </a:r>
            <a:r>
              <a:rPr lang="tr-TR" dirty="0" err="1"/>
              <a:t>complex</a:t>
            </a:r>
            <a:r>
              <a:rPr lang="tr-TR" dirty="0"/>
              <a:t> olarak ikiye ayrılır</a:t>
            </a:r>
          </a:p>
          <a:p>
            <a:r>
              <a:rPr lang="tr-TR" dirty="0" err="1"/>
              <a:t>Complex</a:t>
            </a:r>
            <a:r>
              <a:rPr lang="tr-TR" dirty="0"/>
              <a:t> </a:t>
            </a:r>
            <a:r>
              <a:rPr lang="tr-TR" dirty="0" err="1"/>
              <a:t>Viewlar</a:t>
            </a:r>
            <a:r>
              <a:rPr lang="tr-TR" dirty="0"/>
              <a:t> aşağıdakileri içerir</a:t>
            </a:r>
          </a:p>
          <a:p>
            <a:pPr lvl="1"/>
            <a:r>
              <a:rPr lang="tr-TR" dirty="0"/>
              <a:t>JOIN</a:t>
            </a:r>
          </a:p>
          <a:p>
            <a:pPr lvl="1"/>
            <a:r>
              <a:rPr lang="tr-TR" dirty="0"/>
              <a:t>GROUP BY</a:t>
            </a:r>
          </a:p>
          <a:p>
            <a:pPr lvl="1"/>
            <a:r>
              <a:rPr lang="tr-TR" dirty="0"/>
              <a:t>ORDER BY</a:t>
            </a:r>
          </a:p>
        </p:txBody>
      </p:sp>
      <p:graphicFrame>
        <p:nvGraphicFramePr>
          <p:cNvPr id="5" name="Tablo 5">
            <a:extLst>
              <a:ext uri="{FF2B5EF4-FFF2-40B4-BE49-F238E27FC236}">
                <a16:creationId xmlns:a16="http://schemas.microsoft.com/office/drawing/2014/main" id="{8954D74F-D440-E8C9-EF3B-335BA12FC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559607"/>
              </p:ext>
            </p:extLst>
          </p:nvPr>
        </p:nvGraphicFramePr>
        <p:xfrm>
          <a:off x="1097278" y="3981340"/>
          <a:ext cx="9979218" cy="208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406">
                  <a:extLst>
                    <a:ext uri="{9D8B030D-6E8A-4147-A177-3AD203B41FA5}">
                      <a16:colId xmlns:a16="http://schemas.microsoft.com/office/drawing/2014/main" val="3043628258"/>
                    </a:ext>
                  </a:extLst>
                </a:gridCol>
                <a:gridCol w="3326406">
                  <a:extLst>
                    <a:ext uri="{9D8B030D-6E8A-4147-A177-3AD203B41FA5}">
                      <a16:colId xmlns:a16="http://schemas.microsoft.com/office/drawing/2014/main" val="265500007"/>
                    </a:ext>
                  </a:extLst>
                </a:gridCol>
                <a:gridCol w="3326406">
                  <a:extLst>
                    <a:ext uri="{9D8B030D-6E8A-4147-A177-3AD203B41FA5}">
                      <a16:colId xmlns:a16="http://schemas.microsoft.com/office/drawing/2014/main" val="4198064941"/>
                    </a:ext>
                  </a:extLst>
                </a:gridCol>
              </a:tblGrid>
              <a:tr h="417904">
                <a:tc>
                  <a:txBody>
                    <a:bodyPr/>
                    <a:lstStyle/>
                    <a:p>
                      <a:r>
                        <a:rPr lang="tr-TR" dirty="0"/>
                        <a:t>İŞLEM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SIMPLE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COMPLEX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6311"/>
                  </a:ext>
                </a:extLst>
              </a:tr>
              <a:tr h="417904">
                <a:tc>
                  <a:txBody>
                    <a:bodyPr/>
                    <a:lstStyle/>
                    <a:p>
                      <a:r>
                        <a:rPr lang="tr-TR" dirty="0"/>
                        <a:t>Tablo Sayısı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 veya daha fazla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116260"/>
                  </a:ext>
                </a:extLst>
              </a:tr>
              <a:tr h="417904">
                <a:tc>
                  <a:txBody>
                    <a:bodyPr/>
                    <a:lstStyle/>
                    <a:p>
                      <a:r>
                        <a:rPr lang="tr-TR" dirty="0"/>
                        <a:t>Fonksiyon İçerir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Hayır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Evet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364785"/>
                  </a:ext>
                </a:extLst>
              </a:tr>
              <a:tr h="417904">
                <a:tc>
                  <a:txBody>
                    <a:bodyPr/>
                    <a:lstStyle/>
                    <a:p>
                      <a:r>
                        <a:rPr lang="tr-TR" dirty="0"/>
                        <a:t>Gruplanmış Veri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Hayır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Evet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11396"/>
                  </a:ext>
                </a:extLst>
              </a:tr>
              <a:tr h="417904">
                <a:tc>
                  <a:txBody>
                    <a:bodyPr/>
                    <a:lstStyle/>
                    <a:p>
                      <a:r>
                        <a:rPr lang="tr-TR" dirty="0"/>
                        <a:t>DML İşlemleri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Evet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Her Zaman Değil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791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4951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A8AA3A-B5D6-0DEB-276F-74A7B072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VIEW Oluşturma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2ED29E-0A64-A34A-B1CE-85BFECDB6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9837814" cy="407272"/>
          </a:xfrm>
        </p:spPr>
        <p:txBody>
          <a:bodyPr/>
          <a:lstStyle/>
          <a:p>
            <a:r>
              <a:rPr lang="tr-TR" dirty="0"/>
              <a:t>Konum bilgilerini yorumlayarak gösteren bir </a:t>
            </a:r>
            <a:r>
              <a:rPr lang="tr-TR" dirty="0" err="1"/>
              <a:t>view</a:t>
            </a:r>
            <a:r>
              <a:rPr lang="tr-TR" dirty="0"/>
              <a:t> oluşturma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B289CB9-558B-FCE9-A720-C2ABEB01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448898"/>
            <a:ext cx="7386845" cy="2148460"/>
          </a:xfrm>
          <a:prstGeom prst="rect">
            <a:avLst/>
          </a:prstGeom>
        </p:spPr>
      </p:pic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B941E668-BDCC-0A70-C9DA-18C394E6DD66}"/>
              </a:ext>
            </a:extLst>
          </p:cNvPr>
          <p:cNvSpPr txBox="1">
            <a:spLocks/>
          </p:cNvSpPr>
          <p:nvPr/>
        </p:nvSpPr>
        <p:spPr>
          <a:xfrm>
            <a:off x="1121473" y="5325795"/>
            <a:ext cx="9837814" cy="4072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Select *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vw_konum_bilgi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7275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501A93-0ED8-41B7-3B1E-436353076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Değişken tipleri ve ilk değer atama	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B21E2CD-C29B-763D-2F65-1E0E22149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62689"/>
            <a:ext cx="6467302" cy="282449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7B8BBBD-B7E1-E358-087A-7C48C73BD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32" y="4831752"/>
            <a:ext cx="3028913" cy="15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476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0608DD-540C-16F4-062C-FD0B63B4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VIEW Oluşturma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795BED4-A5D5-0FE9-487E-AA032BE7A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45735"/>
            <a:ext cx="10058400" cy="4023360"/>
          </a:xfrm>
        </p:spPr>
        <p:txBody>
          <a:bodyPr/>
          <a:lstStyle/>
          <a:p>
            <a:r>
              <a:rPr lang="tr-TR" dirty="0"/>
              <a:t>Yönetici bilgilerini yorumlayarak gösteren bir </a:t>
            </a:r>
            <a:r>
              <a:rPr lang="tr-TR" dirty="0" err="1"/>
              <a:t>view</a:t>
            </a:r>
            <a:r>
              <a:rPr lang="tr-TR" dirty="0"/>
              <a:t> oluşturalım</a:t>
            </a:r>
          </a:p>
        </p:txBody>
      </p: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2CDEBC1E-63F4-3ABF-9100-0BC39EA5B9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20" y="2966912"/>
            <a:ext cx="5777271" cy="2411495"/>
          </a:xfrm>
        </p:spPr>
      </p:pic>
    </p:spTree>
    <p:extLst>
      <p:ext uri="{BB962C8B-B14F-4D97-AF65-F5344CB8AC3E}">
        <p14:creationId xmlns:p14="http://schemas.microsoft.com/office/powerpoint/2010/main" val="39107664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029BDD-2D4F-7874-2984-B0DFEC48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View’ları</a:t>
            </a:r>
            <a:r>
              <a:rPr lang="tr-TR" dirty="0"/>
              <a:t> Değiştirmek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1478CD-F6DC-4BFE-17B3-0F2196B41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399" cy="633697"/>
          </a:xfrm>
        </p:spPr>
        <p:txBody>
          <a:bodyPr>
            <a:normAutofit lnSpcReduction="10000"/>
          </a:bodyPr>
          <a:lstStyle/>
          <a:p>
            <a:r>
              <a:rPr lang="tr-TR" dirty="0"/>
              <a:t>Daha önce oluşturduğumuz </a:t>
            </a:r>
            <a:r>
              <a:rPr lang="tr-TR" dirty="0" err="1"/>
              <a:t>view’da</a:t>
            </a:r>
            <a:r>
              <a:rPr lang="tr-TR" dirty="0"/>
              <a:t> ad – </a:t>
            </a:r>
            <a:r>
              <a:rPr lang="tr-TR" dirty="0" err="1"/>
              <a:t>soyad</a:t>
            </a:r>
            <a:r>
              <a:rPr lang="tr-TR" dirty="0"/>
              <a:t> alanlarını birleştirip, </a:t>
            </a:r>
            <a:r>
              <a:rPr lang="tr-TR" dirty="0" err="1"/>
              <a:t>il_kodu</a:t>
            </a:r>
            <a:r>
              <a:rPr lang="tr-TR" dirty="0"/>
              <a:t> alanını ekleyerek </a:t>
            </a:r>
            <a:r>
              <a:rPr lang="tr-TR" dirty="0" err="1"/>
              <a:t>view’ı</a:t>
            </a:r>
            <a:r>
              <a:rPr lang="tr-TR" dirty="0"/>
              <a:t> değiştirelim 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65E2E754-53A8-F9DE-1714-5311F1C522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14" y="3327804"/>
            <a:ext cx="4877481" cy="1200318"/>
          </a:xfrm>
        </p:spPr>
      </p:pic>
    </p:spTree>
    <p:extLst>
      <p:ext uri="{BB962C8B-B14F-4D97-AF65-F5344CB8AC3E}">
        <p14:creationId xmlns:p14="http://schemas.microsoft.com/office/powerpoint/2010/main" val="16685669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409C72-1C97-A31C-106B-59F54B7F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View</a:t>
            </a:r>
            <a:r>
              <a:rPr lang="tr-TR" dirty="0"/>
              <a:t> Üzerinde DML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C283A6-ADBA-8F3A-B19F-67312A666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399" cy="4023360"/>
          </a:xfrm>
        </p:spPr>
        <p:txBody>
          <a:bodyPr/>
          <a:lstStyle/>
          <a:p>
            <a:r>
              <a:rPr lang="tr-TR" dirty="0"/>
              <a:t>Simple </a:t>
            </a:r>
            <a:r>
              <a:rPr lang="tr-TR" dirty="0" err="1"/>
              <a:t>View</a:t>
            </a:r>
            <a:r>
              <a:rPr lang="tr-TR" dirty="0"/>
              <a:t> üzerinde DML işlemleri yapılabilir</a:t>
            </a:r>
          </a:p>
          <a:p>
            <a:r>
              <a:rPr lang="tr-TR" dirty="0" err="1"/>
              <a:t>Complex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 Üzerinde DML işlemi genelde yapılamaz</a:t>
            </a:r>
          </a:p>
          <a:p>
            <a:r>
              <a:rPr lang="tr-TR" dirty="0"/>
              <a:t>WITH READ </a:t>
            </a:r>
            <a:r>
              <a:rPr lang="tr-TR" dirty="0" err="1"/>
              <a:t>ONLY:View</a:t>
            </a:r>
            <a:r>
              <a:rPr lang="tr-TR" dirty="0"/>
              <a:t> üzerinde DML yapılmasını engeller</a:t>
            </a:r>
          </a:p>
          <a:p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Check</a:t>
            </a:r>
            <a:r>
              <a:rPr lang="tr-TR" dirty="0"/>
              <a:t> </a:t>
            </a:r>
            <a:r>
              <a:rPr lang="tr-TR" dirty="0" err="1"/>
              <a:t>Option:DML’nin</a:t>
            </a:r>
            <a:r>
              <a:rPr lang="tr-TR" dirty="0"/>
              <a:t> kontrollü yapılmasını sağlar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59BB0C61-D6DE-A054-290C-A03FAD428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04" y="3942185"/>
            <a:ext cx="7146030" cy="15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682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6052F7-28C5-AB1F-B5A7-23E8881D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View</a:t>
            </a:r>
            <a:r>
              <a:rPr lang="tr-TR" dirty="0"/>
              <a:t> üzerinde </a:t>
            </a:r>
            <a:r>
              <a:rPr lang="tr-TR" dirty="0" err="1"/>
              <a:t>With</a:t>
            </a:r>
            <a:r>
              <a:rPr lang="tr-TR" dirty="0"/>
              <a:t> Read </a:t>
            </a:r>
            <a:r>
              <a:rPr lang="tr-TR" dirty="0" err="1"/>
              <a:t>Only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9B90688-D92D-FF84-8105-6C6BDA9C53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49" y="2904329"/>
            <a:ext cx="4239217" cy="828791"/>
          </a:xfr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28D06B8-8A92-C2D4-A2DA-13898CD73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45735"/>
            <a:ext cx="10058400" cy="950219"/>
          </a:xfrm>
        </p:spPr>
        <p:txBody>
          <a:bodyPr/>
          <a:lstStyle/>
          <a:p>
            <a:r>
              <a:rPr lang="tr-TR" dirty="0"/>
              <a:t>Basit bir </a:t>
            </a:r>
            <a:r>
              <a:rPr lang="tr-TR" dirty="0" err="1"/>
              <a:t>view’ı</a:t>
            </a:r>
            <a:r>
              <a:rPr lang="tr-TR" dirty="0"/>
              <a:t> ’WITH READ ONLY’ komutu ile birlikte oluşturup, o </a:t>
            </a:r>
            <a:r>
              <a:rPr lang="tr-TR" dirty="0" err="1"/>
              <a:t>view</a:t>
            </a:r>
            <a:r>
              <a:rPr lang="tr-TR" dirty="0"/>
              <a:t> üzerinde </a:t>
            </a:r>
            <a:r>
              <a:rPr lang="tr-TR" dirty="0" err="1"/>
              <a:t>update</a:t>
            </a:r>
            <a:r>
              <a:rPr lang="tr-TR" dirty="0"/>
              <a:t> yapalım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19D6B73F-C7A6-C1A0-41B4-298857690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49" y="4142597"/>
            <a:ext cx="8087854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932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B1F88D-A928-32AB-F7DC-D1D5C1CF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Synonym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3F6475-6E67-5B0A-8CBE-EA64B9EC3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Veri tabanı nesnelerine verilen takma addır</a:t>
            </a:r>
          </a:p>
          <a:p>
            <a:r>
              <a:rPr lang="tr-TR" dirty="0"/>
              <a:t>Kısaltılmış isimlerin kullanımını sağlar</a:t>
            </a:r>
          </a:p>
          <a:p>
            <a:r>
              <a:rPr lang="tr-TR" dirty="0"/>
              <a:t>Başka kullanıcıların o nesneye kolay ulaşmasını sağlarlar</a:t>
            </a:r>
          </a:p>
          <a:p>
            <a:r>
              <a:rPr lang="tr-TR" dirty="0"/>
              <a:t>Veri tabanı güvenliğine katkı sağlarlar</a:t>
            </a:r>
          </a:p>
          <a:p>
            <a:r>
              <a:rPr lang="tr-TR" dirty="0" err="1"/>
              <a:t>Create</a:t>
            </a:r>
            <a:r>
              <a:rPr lang="tr-TR" dirty="0"/>
              <a:t> [</a:t>
            </a:r>
            <a:r>
              <a:rPr lang="tr-TR" dirty="0" err="1"/>
              <a:t>public</a:t>
            </a:r>
            <a:r>
              <a:rPr lang="tr-TR" dirty="0"/>
              <a:t>] </a:t>
            </a:r>
            <a:r>
              <a:rPr lang="tr-TR" dirty="0" err="1"/>
              <a:t>synonym</a:t>
            </a:r>
            <a:r>
              <a:rPr lang="tr-TR" dirty="0"/>
              <a:t> </a:t>
            </a:r>
            <a:r>
              <a:rPr lang="tr-TR" dirty="0" err="1"/>
              <a:t>synonym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044426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B315B9-6974-9B42-A105-B931F8F3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Synonym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368F070-6B0D-800E-FE93-8D7DD2FE3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39875"/>
            <a:ext cx="10058400" cy="2435501"/>
          </a:xfrm>
        </p:spPr>
      </p:pic>
    </p:spTree>
    <p:extLst>
      <p:ext uri="{BB962C8B-B14F-4D97-AF65-F5344CB8AC3E}">
        <p14:creationId xmlns:p14="http://schemas.microsoft.com/office/powerpoint/2010/main" val="29394361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B227F2-F53D-A3A8-3C09-882782D4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Drop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5A6334-5576-9DFC-78AF-51674FF38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Drop</a:t>
            </a:r>
            <a:r>
              <a:rPr lang="tr-TR" dirty="0"/>
              <a:t> komutu ile birçok veri tabanı objesi veri tabanından silinir</a:t>
            </a:r>
          </a:p>
          <a:p>
            <a:r>
              <a:rPr lang="tr-TR" dirty="0"/>
              <a:t>Tablolar için PURGE komutu eklendiğinde çöp kutusuna atılmadan silinir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3B56866-5957-90AA-6F34-87F949842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32" y="3027903"/>
            <a:ext cx="6351687" cy="30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354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C6D309-14B7-3154-1144-36FAB338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Procedure</a:t>
            </a:r>
            <a:r>
              <a:rPr lang="tr-TR" dirty="0"/>
              <a:t> oluşturma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E3FEBCD-AE6E-4C08-AD2D-E7378B00F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53" y="1876149"/>
            <a:ext cx="6592220" cy="3962953"/>
          </a:xfrm>
        </p:spPr>
      </p:pic>
    </p:spTree>
    <p:extLst>
      <p:ext uri="{BB962C8B-B14F-4D97-AF65-F5344CB8AC3E}">
        <p14:creationId xmlns:p14="http://schemas.microsoft.com/office/powerpoint/2010/main" val="38449248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7C38B3-E82F-7C4E-E361-E5424AB6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Prosedürler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B07FACB-A4D0-87FA-ECA2-978C9B5BF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54" y="1799133"/>
            <a:ext cx="2938623" cy="324943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077CF6AC-0DD3-98E6-9103-91E6A354E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82437"/>
            <a:ext cx="7118337" cy="32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695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22107E-F182-56D7-7F19-66E501F8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Preocedure</a:t>
            </a:r>
            <a:r>
              <a:rPr lang="tr-TR" dirty="0"/>
              <a:t> Çağırma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C5842B9-776B-B4EB-5029-EAC159E89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59" y="2125539"/>
            <a:ext cx="3775837" cy="3521117"/>
          </a:xfrm>
        </p:spPr>
      </p:pic>
    </p:spTree>
    <p:extLst>
      <p:ext uri="{BB962C8B-B14F-4D97-AF65-F5344CB8AC3E}">
        <p14:creationId xmlns:p14="http://schemas.microsoft.com/office/powerpoint/2010/main" val="88526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42FF98-3E4C-6E08-8C99-1BFCEF48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Değişkenleri SQL içinde Kullanma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A702DB-8E79-199E-C050-7093E036A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Sql Cümleleri noktalı virgül ile bitmelidir</a:t>
            </a:r>
          </a:p>
          <a:p>
            <a:r>
              <a:rPr lang="tr-TR" dirty="0"/>
              <a:t>Her bir değişken INTO ifadesinden sonra sırayla yazılmalıdır</a:t>
            </a:r>
          </a:p>
          <a:p>
            <a:r>
              <a:rPr lang="tr-TR" dirty="0" err="1"/>
              <a:t>Select’ten</a:t>
            </a:r>
            <a:r>
              <a:rPr lang="tr-TR" dirty="0"/>
              <a:t> gelen kolon sayısı ve tipleri, değişkenlerin sayı ve tipleri ile aynı olmalıdır</a:t>
            </a:r>
          </a:p>
          <a:p>
            <a:r>
              <a:rPr lang="tr-TR" dirty="0"/>
              <a:t>INTO kullanılıyorsa o SQL bir satır dönmelidir</a:t>
            </a:r>
          </a:p>
          <a:p>
            <a:r>
              <a:rPr lang="tr-TR" dirty="0"/>
              <a:t>Grup fonksiyonları da bir değişkene atanabilir</a:t>
            </a:r>
          </a:p>
          <a:p>
            <a:r>
              <a:rPr lang="tr-TR" dirty="0"/>
              <a:t>Alan ismi ile değişken ismi aynı olmamalıdır</a:t>
            </a:r>
          </a:p>
        </p:txBody>
      </p:sp>
    </p:spTree>
    <p:extLst>
      <p:ext uri="{BB962C8B-B14F-4D97-AF65-F5344CB8AC3E}">
        <p14:creationId xmlns:p14="http://schemas.microsoft.com/office/powerpoint/2010/main" val="29277854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148234-7BD1-76D9-16A9-61AD7814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Procedure</a:t>
            </a:r>
            <a:r>
              <a:rPr lang="tr-TR" dirty="0"/>
              <a:t> Oluşturma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EEA9972C-17C8-5872-5478-8E855CB0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81289"/>
            <a:ext cx="6801547" cy="3814158"/>
          </a:xfrm>
        </p:spPr>
      </p:pic>
    </p:spTree>
    <p:extLst>
      <p:ext uri="{BB962C8B-B14F-4D97-AF65-F5344CB8AC3E}">
        <p14:creationId xmlns:p14="http://schemas.microsoft.com/office/powerpoint/2010/main" val="41400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7F1F59-D5A6-B921-45C0-C5E8AFD7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Parametreli </a:t>
            </a:r>
            <a:r>
              <a:rPr lang="tr-TR" dirty="0" err="1"/>
              <a:t>Procedure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AB9F8CB-530C-FE7E-DDDB-D5A20430E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6" y="1884096"/>
            <a:ext cx="6801799" cy="3343742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D923A4C-0478-3075-B984-98A3B1BB1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0" y="5178347"/>
            <a:ext cx="4172532" cy="82879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9711E8E-1E72-449B-851D-24241B7BD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23" y="4027225"/>
            <a:ext cx="2800741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5432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E3CF8A-C50B-30A0-EF49-D94AD26A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Parametreli </a:t>
            </a:r>
            <a:r>
              <a:rPr lang="tr-TR" dirty="0" err="1"/>
              <a:t>Procedure</a:t>
            </a:r>
            <a:r>
              <a:rPr lang="tr-TR" dirty="0"/>
              <a:t> 2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77D5F84-8CC8-85B9-0871-4FA5FC63C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93" y="2400297"/>
            <a:ext cx="6019465" cy="3523020"/>
          </a:xfrm>
        </p:spPr>
      </p:pic>
    </p:spTree>
    <p:extLst>
      <p:ext uri="{BB962C8B-B14F-4D97-AF65-F5344CB8AC3E}">
        <p14:creationId xmlns:p14="http://schemas.microsoft.com/office/powerpoint/2010/main" val="19306977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DCFA13-DFB5-B5F9-3C3E-718CA09D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Parametreleri Dinamik Verme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61B4660-AAB9-0C84-3816-45433B3D0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99998"/>
            <a:ext cx="3531281" cy="1509622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C843B97-BB03-A2F7-4B5B-199B96F89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46" y="3059421"/>
            <a:ext cx="6639852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2687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76C6FC-6E6A-2FB8-6F6B-FD0B9922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Prosedüre Dinamik Parametre verme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8982727-05B7-239F-C058-F9FCB03F6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12" y="4537612"/>
            <a:ext cx="10058400" cy="1449213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629EA48-550F-E2E2-A2EB-3FC727E58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10015"/>
            <a:ext cx="8211696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6340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C4680D-ED0D-D4DA-BBED-A5DCAD33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Fonksiyonlar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7E1F437-0EBC-89A5-7D9A-8DDFEC467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47" y="2023807"/>
            <a:ext cx="6668431" cy="3667637"/>
          </a:xfrm>
        </p:spPr>
      </p:pic>
    </p:spTree>
    <p:extLst>
      <p:ext uri="{BB962C8B-B14F-4D97-AF65-F5344CB8AC3E}">
        <p14:creationId xmlns:p14="http://schemas.microsoft.com/office/powerpoint/2010/main" val="118322377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B0E574-39EB-A744-1264-920580E5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Fonksiyonlar</a:t>
            </a:r>
          </a:p>
        </p:txBody>
      </p:sp>
      <p:sp>
        <p:nvSpPr>
          <p:cNvPr id="11" name="İçerik Yer Tutucusu 10">
            <a:extLst>
              <a:ext uri="{FF2B5EF4-FFF2-40B4-BE49-F238E27FC236}">
                <a16:creationId xmlns:a16="http://schemas.microsoft.com/office/drawing/2014/main" id="{AA34F0A8-4C4A-CA01-6B48-1BD14464D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4406"/>
          </a:xfrm>
        </p:spPr>
        <p:txBody>
          <a:bodyPr/>
          <a:lstStyle/>
          <a:p>
            <a:r>
              <a:rPr lang="tr-TR" dirty="0"/>
              <a:t>Personelin Ücret Düzeyini Bulma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00BCD2E-6B40-5FBA-14C0-61C22D50F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19" y="2531221"/>
            <a:ext cx="6371166" cy="33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9424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AE0C3E-D5DE-2E65-E07D-5F1F5CF1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Fonksiyonları Çağırma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1CA8503-A813-3FB9-E831-C807B6960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80" y="4731717"/>
            <a:ext cx="4572638" cy="140037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F403DB4-76FF-54E2-D14D-30A7C80D5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80" y="2408403"/>
            <a:ext cx="5553850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164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31E285-0BFB-2A7F-CB99-90DE1EB1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Fonksiyonları Sql içinde Kullanma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0EECF22-A279-53F8-E443-08F5EA048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17693"/>
            <a:ext cx="5229955" cy="122889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6880F59-3E1A-BC0E-BFE0-1BF48C736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11412"/>
            <a:ext cx="5868219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946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EC645-FC4F-1B58-F845-75BDD3FB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Fonksiyonları Sql İçinde Kullanma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EBA0E9E-7AE5-D759-E30F-0666D6429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54" y="2009716"/>
            <a:ext cx="4372585" cy="3658111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7C14176-85FE-6F92-5A0F-6BDBD5B3B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27" y="1923470"/>
            <a:ext cx="4963218" cy="127652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841BA97-76E3-5A9A-3C6A-A1C6A19B1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27" y="3940009"/>
            <a:ext cx="5001323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15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51B525-65BA-0A87-0928-182FB150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Değişkenleri SQL içinde Kullanma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5CF27D-2CDB-3DE3-1ED6-7E717CB26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SQL’den gelen değişken ve maaş bilgilerini değişkenlere atayalım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EB98CA4-5952-8963-CE15-2BBB9F4CD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00" y="2246119"/>
            <a:ext cx="6021874" cy="239721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A3DBD4E-21FC-FA1D-C1E7-CA34EA071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00" y="4643336"/>
            <a:ext cx="418205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890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33CF10-742B-933D-A654-5EC29D1F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Triggerlar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FFEB3B0-C2C2-9E88-C68D-EAD441CE1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73" y="1846263"/>
            <a:ext cx="5798117" cy="4022725"/>
          </a:xfrm>
        </p:spPr>
      </p:pic>
    </p:spTree>
    <p:extLst>
      <p:ext uri="{BB962C8B-B14F-4D97-AF65-F5344CB8AC3E}">
        <p14:creationId xmlns:p14="http://schemas.microsoft.com/office/powerpoint/2010/main" val="9065778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850B2A-1F81-1EEA-268A-08B881E5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Birleşik (</a:t>
            </a:r>
            <a:r>
              <a:rPr lang="tr-TR" dirty="0" err="1"/>
              <a:t>Compound</a:t>
            </a:r>
            <a:r>
              <a:rPr lang="tr-TR" dirty="0"/>
              <a:t>) </a:t>
            </a:r>
            <a:r>
              <a:rPr lang="tr-TR" dirty="0" err="1"/>
              <a:t>Trigger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D626DF1-2757-5934-670C-C6CE10F43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trigger’larda</a:t>
            </a:r>
            <a:r>
              <a:rPr lang="tr-TR" dirty="0"/>
              <a:t> aşağıdaki zaman noktalarından birinde tetiklenebilir:</a:t>
            </a:r>
          </a:p>
          <a:p>
            <a:pPr lvl="1"/>
            <a:r>
              <a:rPr lang="tr-TR" dirty="0"/>
              <a:t>BEFORE STATEMENT</a:t>
            </a:r>
          </a:p>
          <a:p>
            <a:pPr lvl="1"/>
            <a:r>
              <a:rPr lang="tr-TR" dirty="0"/>
              <a:t>BEFORE EACH ROW</a:t>
            </a:r>
          </a:p>
          <a:p>
            <a:pPr lvl="1"/>
            <a:r>
              <a:rPr lang="tr-TR" dirty="0"/>
              <a:t>AFTER STATEMENT</a:t>
            </a:r>
          </a:p>
          <a:p>
            <a:pPr lvl="1"/>
            <a:r>
              <a:rPr lang="tr-TR" dirty="0"/>
              <a:t>AFTER EACH ROW</a:t>
            </a:r>
          </a:p>
          <a:p>
            <a:r>
              <a:rPr lang="tr-TR" dirty="0"/>
              <a:t>Birleşik </a:t>
            </a:r>
            <a:r>
              <a:rPr lang="tr-TR" dirty="0" err="1"/>
              <a:t>trigger’lar</a:t>
            </a:r>
            <a:r>
              <a:rPr lang="tr-TR" dirty="0"/>
              <a:t> bu tüm zaman </a:t>
            </a:r>
            <a:r>
              <a:rPr lang="tr-TR" dirty="0" err="1"/>
              <a:t>noktallarının</a:t>
            </a:r>
            <a:r>
              <a:rPr lang="tr-TR" dirty="0"/>
              <a:t> birkaçında birden tetiklenebilirler</a:t>
            </a:r>
          </a:p>
          <a:p>
            <a:r>
              <a:rPr lang="tr-TR" dirty="0"/>
              <a:t>Veriye farklı zaman noktalarından </a:t>
            </a:r>
            <a:r>
              <a:rPr lang="tr-TR" dirty="0" err="1"/>
              <a:t>müdahele</a:t>
            </a:r>
            <a:r>
              <a:rPr lang="tr-TR" dirty="0"/>
              <a:t> etmemize imkan sağlarlar</a:t>
            </a:r>
          </a:p>
          <a:p>
            <a:r>
              <a:rPr lang="tr-TR" dirty="0" err="1"/>
              <a:t>Bulk</a:t>
            </a:r>
            <a:r>
              <a:rPr lang="tr-TR" dirty="0"/>
              <a:t> insert olarak verileri başka tabloya kopyalamamızda kolaylık sağlarlar</a:t>
            </a:r>
          </a:p>
          <a:p>
            <a:pPr lvl="1"/>
            <a:endParaRPr lang="tr-TR" dirty="0"/>
          </a:p>
          <a:p>
            <a:pPr marL="201168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86207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87EC4F-0496-36D4-B256-01A05741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60184E-8B7E-5C37-96F1-81C824A03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72090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48C320-238F-A8BE-E89A-E562B48E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6AEACD4-391A-E562-8D4F-59094191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57163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FA687A-A7B8-2729-6404-05DC9F2C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2332DE-7EE3-E3A3-15E9-CC4BE2DDE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684684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399594-8BA7-F038-876E-99318360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F8B250-2F0D-73C4-13A5-9963F0FBD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421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986CDE-19AE-4266-A2B8-43F7706C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Değişken Tipleri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619467-FBFC-9A93-CE44-0B612F94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31793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rgbClr val="FF0000"/>
                </a:solidFill>
              </a:rPr>
              <a:t>SCALAR</a:t>
            </a:r>
            <a:r>
              <a:rPr lang="tr-TR" dirty="0"/>
              <a:t> : </a:t>
            </a:r>
          </a:p>
          <a:p>
            <a:pPr lvl="1"/>
            <a:r>
              <a:rPr lang="tr-TR" dirty="0"/>
              <a:t>Tek bir değer tutarlar,Varchar2,date,number</a:t>
            </a:r>
          </a:p>
          <a:p>
            <a:r>
              <a:rPr lang="tr-TR" b="1" dirty="0">
                <a:solidFill>
                  <a:srgbClr val="FF0000"/>
                </a:solidFill>
              </a:rPr>
              <a:t>REFERENCE</a:t>
            </a:r>
            <a:r>
              <a:rPr lang="tr-TR" dirty="0"/>
              <a:t> :</a:t>
            </a:r>
          </a:p>
          <a:p>
            <a:pPr lvl="1"/>
            <a:r>
              <a:rPr lang="tr-TR" dirty="0"/>
              <a:t> Bir yerde saklanan verinin </a:t>
            </a:r>
            <a:r>
              <a:rPr lang="tr-TR" dirty="0" err="1"/>
              <a:t>pointer</a:t>
            </a:r>
            <a:r>
              <a:rPr lang="tr-TR" dirty="0"/>
              <a:t> bilgisini tutarlar</a:t>
            </a:r>
          </a:p>
          <a:p>
            <a:pPr lvl="1"/>
            <a:r>
              <a:rPr lang="tr-TR" dirty="0"/>
              <a:t>birçok veri tipini destekler</a:t>
            </a:r>
          </a:p>
          <a:p>
            <a:r>
              <a:rPr lang="tr-TR" b="1" dirty="0">
                <a:solidFill>
                  <a:srgbClr val="FF0000"/>
                </a:solidFill>
              </a:rPr>
              <a:t>LARGE OBJECT (LOB) </a:t>
            </a:r>
            <a:r>
              <a:rPr lang="tr-TR" dirty="0"/>
              <a:t>: </a:t>
            </a:r>
          </a:p>
          <a:p>
            <a:pPr lvl="1"/>
            <a:r>
              <a:rPr lang="tr-TR" dirty="0"/>
              <a:t>Tablo dışında tutulan verilerin yerleri bu tiplerde saklanır</a:t>
            </a:r>
          </a:p>
          <a:p>
            <a:pPr lvl="1"/>
            <a:r>
              <a:rPr lang="tr-TR" dirty="0"/>
              <a:t>BFILE, BLOB, CLOB, Resimler, Dosyalar</a:t>
            </a:r>
          </a:p>
          <a:p>
            <a:r>
              <a:rPr lang="tr-TR" b="1" dirty="0">
                <a:solidFill>
                  <a:srgbClr val="FF0000"/>
                </a:solidFill>
              </a:rPr>
              <a:t>COMPOSITE </a:t>
            </a:r>
            <a:r>
              <a:rPr lang="tr-TR" dirty="0"/>
              <a:t>: </a:t>
            </a:r>
          </a:p>
          <a:p>
            <a:pPr lvl="1"/>
            <a:r>
              <a:rPr lang="tr-TR" dirty="0"/>
              <a:t>PL/SQL’e özel </a:t>
            </a:r>
            <a:r>
              <a:rPr lang="tr-TR" dirty="0" err="1"/>
              <a:t>collection</a:t>
            </a:r>
            <a:r>
              <a:rPr lang="tr-TR" dirty="0"/>
              <a:t> ve </a:t>
            </a:r>
            <a:r>
              <a:rPr lang="tr-TR" dirty="0" err="1"/>
              <a:t>record</a:t>
            </a:r>
            <a:r>
              <a:rPr lang="tr-TR" dirty="0"/>
              <a:t> değişkenlerini kullanarak saklanırlar</a:t>
            </a:r>
          </a:p>
          <a:p>
            <a:pPr lvl="1"/>
            <a:r>
              <a:rPr lang="tr-TR" dirty="0"/>
              <a:t>Birçok değişkeni içinde barındırabilir</a:t>
            </a:r>
          </a:p>
        </p:txBody>
      </p:sp>
    </p:spTree>
    <p:extLst>
      <p:ext uri="{BB962C8B-B14F-4D97-AF65-F5344CB8AC3E}">
        <p14:creationId xmlns:p14="http://schemas.microsoft.com/office/powerpoint/2010/main" val="320056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BDC24D-91D1-4F9F-A5B7-74DB6682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SQL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C03823-0D36-0A68-55D8-DEECC3E3F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İlişkisel veri tabanlarındaki bilgileri sorgulamak için kullanılan bir sistemdir</a:t>
            </a:r>
          </a:p>
          <a:p>
            <a:r>
              <a:rPr lang="tr-TR" dirty="0"/>
              <a:t>Kullanıcıların ve uygulamaların </a:t>
            </a:r>
            <a:r>
              <a:rPr lang="tr-TR" dirty="0" err="1"/>
              <a:t>veritabanındaki</a:t>
            </a:r>
            <a:r>
              <a:rPr lang="tr-TR" dirty="0"/>
              <a:t> verilere erişmek için kullandıkları komutlar bütünüdür</a:t>
            </a:r>
          </a:p>
          <a:p>
            <a:r>
              <a:rPr lang="tr-TR" dirty="0"/>
              <a:t>Anı zamanda </a:t>
            </a:r>
            <a:r>
              <a:rPr lang="tr-TR" dirty="0" err="1"/>
              <a:t>veritabanındaki</a:t>
            </a:r>
            <a:r>
              <a:rPr lang="tr-TR" dirty="0"/>
              <a:t> nesneleri yönetmek amacıyla kullanılan bir dildir</a:t>
            </a:r>
          </a:p>
          <a:p>
            <a:r>
              <a:rPr lang="tr-TR" dirty="0"/>
              <a:t>Bir zaman diliminde sadece 1 iş yapabilir</a:t>
            </a:r>
          </a:p>
          <a:p>
            <a:r>
              <a:rPr lang="tr-TR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05477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D5B198-7575-DBB5-7DE8-C9DD3061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Değişken Tipleri Örnek İsimlendirme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15D68A7-ABA8-0D3B-66CB-12EE367D5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84" y="1846263"/>
            <a:ext cx="6415185" cy="4157373"/>
          </a:xfrm>
        </p:spPr>
      </p:pic>
    </p:spTree>
    <p:extLst>
      <p:ext uri="{BB962C8B-B14F-4D97-AF65-F5344CB8AC3E}">
        <p14:creationId xmlns:p14="http://schemas.microsoft.com/office/powerpoint/2010/main" val="4269724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227F29-C53B-9E79-C4AF-05C08CDB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String</a:t>
            </a:r>
            <a:r>
              <a:rPr lang="tr-TR" dirty="0"/>
              <a:t> Veri Tipleri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BAD77C-8C28-5C68-3F94-889A8C865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>
                <a:solidFill>
                  <a:srgbClr val="FF0000"/>
                </a:solidFill>
              </a:rPr>
              <a:t>CHAR</a:t>
            </a:r>
            <a:r>
              <a:rPr lang="tr-TR" dirty="0"/>
              <a:t> : Sabit uzunlukludur, </a:t>
            </a:r>
            <a:r>
              <a:rPr lang="tr-TR" dirty="0" err="1"/>
              <a:t>Default</a:t>
            </a:r>
            <a:r>
              <a:rPr lang="tr-TR" dirty="0"/>
              <a:t> uzunluk 1 Byte</a:t>
            </a:r>
          </a:p>
          <a:p>
            <a:r>
              <a:rPr lang="tr-TR" b="1" dirty="0" err="1">
                <a:solidFill>
                  <a:srgbClr val="FF0000"/>
                </a:solidFill>
              </a:rPr>
              <a:t>NCHAR</a:t>
            </a:r>
            <a:r>
              <a:rPr lang="tr-TR" dirty="0" err="1"/>
              <a:t>:National</a:t>
            </a:r>
            <a:r>
              <a:rPr lang="tr-TR" dirty="0"/>
              <a:t> karakter setini kullanır, </a:t>
            </a:r>
            <a:r>
              <a:rPr lang="tr-TR" dirty="0" err="1"/>
              <a:t>Char</a:t>
            </a:r>
            <a:r>
              <a:rPr lang="tr-TR" dirty="0"/>
              <a:t> veri tipine göre 2 kat yer kaplar</a:t>
            </a:r>
          </a:p>
          <a:p>
            <a:r>
              <a:rPr lang="tr-TR" b="1" dirty="0" err="1">
                <a:solidFill>
                  <a:srgbClr val="FF0000"/>
                </a:solidFill>
              </a:rPr>
              <a:t>VARCHAR</a:t>
            </a:r>
            <a:r>
              <a:rPr lang="tr-TR" dirty="0" err="1"/>
              <a:t>:Değişken</a:t>
            </a:r>
            <a:r>
              <a:rPr lang="tr-TR" dirty="0"/>
              <a:t> uzunlukludur, </a:t>
            </a:r>
            <a:r>
              <a:rPr lang="tr-TR" dirty="0" err="1"/>
              <a:t>default</a:t>
            </a:r>
            <a:r>
              <a:rPr lang="tr-TR" dirty="0"/>
              <a:t> uzunluğu yoktur</a:t>
            </a:r>
          </a:p>
          <a:p>
            <a:r>
              <a:rPr lang="tr-TR" b="1" dirty="0" err="1">
                <a:solidFill>
                  <a:srgbClr val="FF0000"/>
                </a:solidFill>
              </a:rPr>
              <a:t>NVARCHAR</a:t>
            </a:r>
            <a:r>
              <a:rPr lang="tr-TR" dirty="0" err="1"/>
              <a:t>:Varchar</a:t>
            </a:r>
            <a:r>
              <a:rPr lang="tr-TR" dirty="0"/>
              <a:t> tipine benzerdir, </a:t>
            </a:r>
            <a:r>
              <a:rPr lang="tr-TR" dirty="0" err="1"/>
              <a:t>National</a:t>
            </a:r>
            <a:r>
              <a:rPr lang="tr-TR" dirty="0"/>
              <a:t> karakter setini kullanır</a:t>
            </a:r>
          </a:p>
          <a:p>
            <a:r>
              <a:rPr lang="tr-TR" b="1" dirty="0" err="1">
                <a:solidFill>
                  <a:srgbClr val="FF0000"/>
                </a:solidFill>
              </a:rPr>
              <a:t>CLOB</a:t>
            </a:r>
            <a:r>
              <a:rPr lang="tr-TR" dirty="0" err="1"/>
              <a:t>:Değişken</a:t>
            </a:r>
            <a:r>
              <a:rPr lang="tr-TR" dirty="0"/>
              <a:t> uzunlukludur, </a:t>
            </a:r>
            <a:r>
              <a:rPr lang="tr-TR" dirty="0" err="1"/>
              <a:t>Max</a:t>
            </a:r>
            <a:r>
              <a:rPr lang="tr-TR" dirty="0"/>
              <a:t> veri tipi 128 </a:t>
            </a:r>
            <a:r>
              <a:rPr lang="tr-TR" dirty="0" err="1"/>
              <a:t>terabytedır</a:t>
            </a:r>
            <a:endParaRPr lang="tr-TR" dirty="0"/>
          </a:p>
          <a:p>
            <a:r>
              <a:rPr lang="tr-TR" b="1" dirty="0">
                <a:solidFill>
                  <a:srgbClr val="FF0000"/>
                </a:solidFill>
              </a:rPr>
              <a:t>NCLOB</a:t>
            </a:r>
            <a:r>
              <a:rPr lang="tr-TR" dirty="0"/>
              <a:t>:CLOB tipine benzerdir, </a:t>
            </a:r>
            <a:r>
              <a:rPr lang="tr-TR" dirty="0" err="1"/>
              <a:t>National</a:t>
            </a:r>
            <a:r>
              <a:rPr lang="tr-TR" dirty="0"/>
              <a:t> karakter seti kullanır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1571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4A2908-26BB-98C0-56CF-0ABB5F60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	Numerik Veri Tipleri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DD8F88-3453-67CB-56D4-0687B359A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FF0000"/>
                </a:solidFill>
              </a:rPr>
              <a:t>NUMBER: </a:t>
            </a:r>
            <a:r>
              <a:rPr lang="tr-TR" dirty="0"/>
              <a:t>Kolay kullanılabilirliği ve performanslı olmasından dolayı en çok kullanılan numerik </a:t>
            </a:r>
            <a:r>
              <a:rPr lang="tr-TR" dirty="0" err="1"/>
              <a:t>değerdir.Precesion</a:t>
            </a:r>
            <a:r>
              <a:rPr lang="tr-TR" dirty="0"/>
              <a:t> ve </a:t>
            </a:r>
            <a:r>
              <a:rPr lang="tr-TR" dirty="0" err="1"/>
              <a:t>Scale</a:t>
            </a:r>
            <a:r>
              <a:rPr lang="tr-TR" dirty="0"/>
              <a:t> olmak üzere iki parametre alabilir</a:t>
            </a:r>
          </a:p>
          <a:p>
            <a:r>
              <a:rPr lang="tr-TR" b="1" dirty="0">
                <a:solidFill>
                  <a:srgbClr val="FF0000"/>
                </a:solidFill>
              </a:rPr>
              <a:t>PLS_INTEGER: </a:t>
            </a:r>
            <a:r>
              <a:rPr lang="tr-TR" dirty="0"/>
              <a:t>Veri  aralığı -2.147.483.647 - 2.147.483.647 arasında değer </a:t>
            </a:r>
            <a:r>
              <a:rPr lang="tr-TR" dirty="0" err="1"/>
              <a:t>alır.Aralık</a:t>
            </a:r>
            <a:r>
              <a:rPr lang="tr-TR" dirty="0"/>
              <a:t> dışında hata </a:t>
            </a:r>
            <a:r>
              <a:rPr lang="tr-TR" dirty="0" err="1"/>
              <a:t>verir.Performanslıdır</a:t>
            </a:r>
            <a:endParaRPr lang="tr-TR" dirty="0"/>
          </a:p>
          <a:p>
            <a:r>
              <a:rPr lang="tr-TR" b="1" dirty="0">
                <a:solidFill>
                  <a:srgbClr val="FF0000"/>
                </a:solidFill>
              </a:rPr>
              <a:t>BINARY_INTEGER: </a:t>
            </a:r>
            <a:r>
              <a:rPr lang="tr-TR" dirty="0"/>
              <a:t>Veri  aralığı -2.147.483.647 - 2.147.483.647 arasında değer </a:t>
            </a:r>
            <a:r>
              <a:rPr lang="tr-TR" dirty="0" err="1"/>
              <a:t>alır.Aralık</a:t>
            </a:r>
            <a:r>
              <a:rPr lang="tr-TR" dirty="0"/>
              <a:t> dışında hata </a:t>
            </a:r>
            <a:r>
              <a:rPr lang="tr-TR" dirty="0" err="1"/>
              <a:t>vermez.Performanslı</a:t>
            </a:r>
            <a:r>
              <a:rPr lang="tr-TR" dirty="0"/>
              <a:t> değildir</a:t>
            </a:r>
          </a:p>
          <a:p>
            <a:r>
              <a:rPr lang="tr-TR" b="1" dirty="0">
                <a:solidFill>
                  <a:srgbClr val="FF0000"/>
                </a:solidFill>
              </a:rPr>
              <a:t>SIMPLE_INTEGER: </a:t>
            </a:r>
            <a:r>
              <a:rPr lang="tr-TR" dirty="0"/>
              <a:t>Aralık dışına çıkmayacağı ve </a:t>
            </a:r>
            <a:r>
              <a:rPr lang="tr-TR" dirty="0" err="1"/>
              <a:t>null</a:t>
            </a:r>
            <a:r>
              <a:rPr lang="tr-TR" dirty="0"/>
              <a:t> olmayacağı biliniyorsa tercih edilir</a:t>
            </a:r>
          </a:p>
          <a:p>
            <a:r>
              <a:rPr lang="tr-TR" b="1" dirty="0">
                <a:solidFill>
                  <a:srgbClr val="FF0000"/>
                </a:solidFill>
              </a:rPr>
              <a:t>BINARY_FLOAT: </a:t>
            </a:r>
            <a:r>
              <a:rPr lang="tr-TR" dirty="0"/>
              <a:t>Virgüllü sayılar için kullanılır</a:t>
            </a:r>
          </a:p>
          <a:p>
            <a:r>
              <a:rPr lang="tr-TR" b="1" dirty="0">
                <a:solidFill>
                  <a:srgbClr val="FF0000"/>
                </a:solidFill>
              </a:rPr>
              <a:t>BINARY_DOUBLE: </a:t>
            </a:r>
            <a:r>
              <a:rPr lang="tr-TR" dirty="0" err="1"/>
              <a:t>Binary</a:t>
            </a:r>
            <a:r>
              <a:rPr lang="tr-TR" dirty="0"/>
              <a:t> sayılar için yoğun hesaplamalarda kullanışlıdır</a:t>
            </a:r>
          </a:p>
          <a:p>
            <a:r>
              <a:rPr lang="tr-TR" b="1" dirty="0">
                <a:solidFill>
                  <a:srgbClr val="FF0000"/>
                </a:solidFill>
              </a:rPr>
              <a:t>BOOLEAN: </a:t>
            </a:r>
            <a:r>
              <a:rPr lang="tr-TR" dirty="0"/>
              <a:t>TRUE,FALSE,NULL değerlerini alabilir</a:t>
            </a:r>
          </a:p>
        </p:txBody>
      </p:sp>
    </p:spTree>
    <p:extLst>
      <p:ext uri="{BB962C8B-B14F-4D97-AF65-F5344CB8AC3E}">
        <p14:creationId xmlns:p14="http://schemas.microsoft.com/office/powerpoint/2010/main" val="1760302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CE7E4D-6C02-2350-57EF-D86CAD85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Sözcük Birimleri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3989E8-43E2-7841-6FE9-D2DE42C83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Karakterler, semboller, harfler, rakamlar gibi ifadelerden oluşur</a:t>
            </a:r>
          </a:p>
          <a:p>
            <a:r>
              <a:rPr lang="tr-TR" sz="2400" dirty="0">
                <a:solidFill>
                  <a:schemeClr val="bg2">
                    <a:lumMod val="75000"/>
                  </a:schemeClr>
                </a:solidFill>
              </a:rPr>
              <a:t>4 bölüme ayrılır:</a:t>
            </a:r>
          </a:p>
          <a:p>
            <a:pPr lvl="1"/>
            <a:r>
              <a:rPr lang="tr-TR" sz="2400" dirty="0" err="1"/>
              <a:t>Identifiers:</a:t>
            </a:r>
            <a:r>
              <a:rPr lang="tr-TR" sz="2400" dirty="0" err="1">
                <a:solidFill>
                  <a:srgbClr val="FF0000"/>
                </a:solidFill>
              </a:rPr>
              <a:t>v_isim,c_il_kodu</a:t>
            </a:r>
            <a:endParaRPr lang="tr-TR" sz="2400" dirty="0">
              <a:solidFill>
                <a:srgbClr val="FF0000"/>
              </a:solidFill>
            </a:endParaRPr>
          </a:p>
          <a:p>
            <a:pPr lvl="1"/>
            <a:r>
              <a:rPr lang="tr-TR" sz="2400" dirty="0" err="1"/>
              <a:t>Delimeters</a:t>
            </a:r>
            <a:r>
              <a:rPr lang="tr-TR" sz="2400" dirty="0"/>
              <a:t>:</a:t>
            </a:r>
            <a:r>
              <a:rPr lang="tr-TR" sz="2400" dirty="0">
                <a:solidFill>
                  <a:srgbClr val="FF0000"/>
                </a:solidFill>
              </a:rPr>
              <a:t> ;,+,-</a:t>
            </a:r>
          </a:p>
          <a:p>
            <a:pPr lvl="1"/>
            <a:r>
              <a:rPr lang="tr-TR" sz="2400" dirty="0"/>
              <a:t>Literals:</a:t>
            </a:r>
            <a:r>
              <a:rPr lang="tr-TR" sz="2400" dirty="0">
                <a:solidFill>
                  <a:srgbClr val="FF0000"/>
                </a:solidFill>
              </a:rPr>
              <a:t>‘Ankara’,4544,False</a:t>
            </a:r>
          </a:p>
          <a:p>
            <a:pPr lvl="1"/>
            <a:r>
              <a:rPr lang="tr-TR" sz="2400" dirty="0" err="1"/>
              <a:t>Comments</a:t>
            </a:r>
            <a:r>
              <a:rPr lang="tr-TR" sz="2400" dirty="0"/>
              <a:t>:</a:t>
            </a:r>
            <a:r>
              <a:rPr lang="tr-TR" sz="2400" dirty="0">
                <a:solidFill>
                  <a:srgbClr val="FF0000"/>
                </a:solidFill>
              </a:rPr>
              <a:t>--,/**/</a:t>
            </a:r>
          </a:p>
        </p:txBody>
      </p:sp>
    </p:spTree>
    <p:extLst>
      <p:ext uri="{BB962C8B-B14F-4D97-AF65-F5344CB8AC3E}">
        <p14:creationId xmlns:p14="http://schemas.microsoft.com/office/powerpoint/2010/main" val="332998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C68D05-7DB3-6969-B84F-2F805BF8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Sözcük Birimleri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110E3B0-1F35-A922-DD38-7D2EE6E6E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85" y="2176228"/>
            <a:ext cx="6315956" cy="3362794"/>
          </a:xfrm>
        </p:spPr>
      </p:pic>
    </p:spTree>
    <p:extLst>
      <p:ext uri="{BB962C8B-B14F-4D97-AF65-F5344CB8AC3E}">
        <p14:creationId xmlns:p14="http://schemas.microsoft.com/office/powerpoint/2010/main" val="1777575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676ADE-2BB8-0785-DAFE-35E8A141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Yorum Satırları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8AD4FE1-828F-486F-3E90-88071E13A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14184"/>
            <a:ext cx="8150652" cy="4066001"/>
          </a:xfrm>
        </p:spPr>
      </p:pic>
    </p:spTree>
    <p:extLst>
      <p:ext uri="{BB962C8B-B14F-4D97-AF65-F5344CB8AC3E}">
        <p14:creationId xmlns:p14="http://schemas.microsoft.com/office/powerpoint/2010/main" val="3762264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4C5274-233C-3192-D337-79472A81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İçinde SQL Fonksiyonları </a:t>
            </a:r>
            <a:r>
              <a:rPr lang="tr-TR" dirty="0" err="1"/>
              <a:t>Kulllanma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3EC73CD-ED7F-F164-52DF-71287EE3D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51839"/>
            <a:ext cx="10058400" cy="3611573"/>
          </a:xfrm>
        </p:spPr>
      </p:pic>
    </p:spTree>
    <p:extLst>
      <p:ext uri="{BB962C8B-B14F-4D97-AF65-F5344CB8AC3E}">
        <p14:creationId xmlns:p14="http://schemas.microsoft.com/office/powerpoint/2010/main" val="3062462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057CB6-E347-1D2A-73FB-6CCE80CF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İçinde SQL Fonksiyonları </a:t>
            </a:r>
            <a:r>
              <a:rPr lang="tr-TR" dirty="0" err="1"/>
              <a:t>Kulllanma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19408C8-EF89-E3BF-716C-5D3A1F7B1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48" y="2356435"/>
            <a:ext cx="8145012" cy="2505425"/>
          </a:xfrm>
        </p:spPr>
      </p:pic>
    </p:spTree>
    <p:extLst>
      <p:ext uri="{BB962C8B-B14F-4D97-AF65-F5344CB8AC3E}">
        <p14:creationId xmlns:p14="http://schemas.microsoft.com/office/powerpoint/2010/main" val="491323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CA3C09-7176-75BE-89E3-0E9D9694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İçinde SQL Fonksiyonları </a:t>
            </a:r>
            <a:r>
              <a:rPr lang="tr-TR" dirty="0" err="1"/>
              <a:t>Kulllanma</a:t>
            </a: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CFC0EA4B-2380-48EA-28A2-E06AA44B7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874426"/>
            <a:ext cx="6735115" cy="2619741"/>
          </a:xfr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5D39D8D-07FC-2BB4-1137-A299671E3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4631233"/>
            <a:ext cx="3238952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5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2148685E-BD6F-5B96-6344-BB11CE899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SEQUENCE</a:t>
            </a:r>
          </a:p>
        </p:txBody>
      </p:sp>
      <p:sp>
        <p:nvSpPr>
          <p:cNvPr id="5" name="Alt Başlık 4">
            <a:extLst>
              <a:ext uri="{FF2B5EF4-FFF2-40B4-BE49-F238E27FC236}">
                <a16:creationId xmlns:a16="http://schemas.microsoft.com/office/drawing/2014/main" id="{92644177-4CD1-9E3F-2A1C-4863967018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287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B24FE0-C63D-B2A2-5B4D-31235A9F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B291CF-D0EB-4B0E-D57F-61CE4BB2B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Oracle üzerinde çalışılabilen bir programlama dilidir.</a:t>
            </a:r>
          </a:p>
          <a:p>
            <a:r>
              <a:rPr lang="tr-TR" dirty="0"/>
              <a:t>Programlama dillerinin birçok avantajını kullanarak algoritmalar üretebilir (Değişkenler, sabitler, veri tipleri, döngüler, şartlar, </a:t>
            </a:r>
            <a:r>
              <a:rPr lang="tr-TR" dirty="0" err="1"/>
              <a:t>debug</a:t>
            </a:r>
            <a:r>
              <a:rPr lang="tr-TR" dirty="0"/>
              <a:t>)</a:t>
            </a:r>
          </a:p>
          <a:p>
            <a:r>
              <a:rPr lang="tr-TR" dirty="0"/>
              <a:t>Blok Yapısında çalışmaktadır(Prosedürler, fonksiyonlar, </a:t>
            </a:r>
            <a:r>
              <a:rPr lang="tr-TR" dirty="0" err="1"/>
              <a:t>object</a:t>
            </a:r>
            <a:r>
              <a:rPr lang="tr-TR" dirty="0"/>
              <a:t> </a:t>
            </a:r>
            <a:r>
              <a:rPr lang="tr-TR" dirty="0" err="1"/>
              <a:t>orianted</a:t>
            </a:r>
            <a:r>
              <a:rPr lang="tr-TR" dirty="0"/>
              <a:t>)</a:t>
            </a:r>
          </a:p>
          <a:p>
            <a:r>
              <a:rPr lang="tr-TR" dirty="0"/>
              <a:t>Sql ile birlikte çalışmaktadır</a:t>
            </a:r>
          </a:p>
          <a:p>
            <a:r>
              <a:rPr lang="tr-TR" dirty="0" err="1"/>
              <a:t>Sql’in</a:t>
            </a:r>
            <a:r>
              <a:rPr lang="tr-TR" dirty="0"/>
              <a:t> birçok kısıtlamalarını geride bırakır</a:t>
            </a:r>
          </a:p>
          <a:p>
            <a:r>
              <a:rPr lang="tr-TR" dirty="0"/>
              <a:t>Oracle form ile çalışabilir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6634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CC8AA7-60DC-6755-1F84-399FFDAE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Sequence</a:t>
            </a:r>
            <a:r>
              <a:rPr lang="tr-TR" dirty="0"/>
              <a:t> Kullanma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754CFE-9632-7B0B-BEC7-F8433744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Otomatik olarak tekil bir numara üretir</a:t>
            </a:r>
          </a:p>
          <a:p>
            <a:r>
              <a:rPr lang="tr-TR" dirty="0"/>
              <a:t>Paylaşılabilir bir nesnedir</a:t>
            </a:r>
          </a:p>
          <a:p>
            <a:r>
              <a:rPr lang="tr-TR" dirty="0"/>
              <a:t>Ortak olarak kullanılabilir</a:t>
            </a:r>
          </a:p>
          <a:p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yerine kullanılabilir</a:t>
            </a:r>
          </a:p>
          <a:p>
            <a:r>
              <a:rPr lang="tr-TR" dirty="0" err="1"/>
              <a:t>Cache</a:t>
            </a:r>
            <a:r>
              <a:rPr lang="tr-TR" dirty="0"/>
              <a:t> bellek üzerinde hızlı erişilebilir</a:t>
            </a:r>
          </a:p>
        </p:txBody>
      </p:sp>
    </p:spTree>
    <p:extLst>
      <p:ext uri="{BB962C8B-B14F-4D97-AF65-F5344CB8AC3E}">
        <p14:creationId xmlns:p14="http://schemas.microsoft.com/office/powerpoint/2010/main" val="167211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F0C5A5-6431-BF91-173E-D2EB65DE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Sequence</a:t>
            </a:r>
            <a:r>
              <a:rPr lang="tr-TR" dirty="0"/>
              <a:t> Kullanma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9B2F7C8-C4AE-D95A-A504-57DC700D1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97424"/>
            <a:ext cx="6563641" cy="1733792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2AE56DB-CA7C-054E-CA4B-E53DBEE1A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07316"/>
            <a:ext cx="2679590" cy="22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43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4E8D0E-1FE7-475D-6626-75CF6A45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Nested</a:t>
            </a:r>
            <a:r>
              <a:rPr lang="tr-TR" dirty="0"/>
              <a:t> (İç İçe) Bloklar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66D983-2B52-6F8C-6307-EC7D85F57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PL/SQL’de iç içe bloklar yazılabilir</a:t>
            </a:r>
          </a:p>
          <a:p>
            <a:r>
              <a:rPr lang="tr-TR" dirty="0"/>
              <a:t>Her Blok çalıştırılabilir olmalıdır</a:t>
            </a:r>
          </a:p>
          <a:p>
            <a:r>
              <a:rPr lang="tr-TR" dirty="0"/>
              <a:t>Her bloğun kendine özgü bir amacı olmalıdır</a:t>
            </a:r>
          </a:p>
          <a:p>
            <a:r>
              <a:rPr lang="tr-TR" dirty="0"/>
              <a:t>Büyük algoritmalar bloklara bölünerek yazılabilir</a:t>
            </a:r>
          </a:p>
          <a:p>
            <a:r>
              <a:rPr lang="tr-TR" dirty="0"/>
              <a:t>Üstteki bloktaki değişkenler alttaki blokta kullanılabilir</a:t>
            </a:r>
          </a:p>
        </p:txBody>
      </p:sp>
    </p:spTree>
    <p:extLst>
      <p:ext uri="{BB962C8B-B14F-4D97-AF65-F5344CB8AC3E}">
        <p14:creationId xmlns:p14="http://schemas.microsoft.com/office/powerpoint/2010/main" val="2744461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BE5160-5EEF-8677-5B26-3FCF164C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Nested</a:t>
            </a:r>
            <a:r>
              <a:rPr lang="tr-TR" dirty="0"/>
              <a:t> (İç İçe) Bloklar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92A3361-BB77-D850-E335-845B0814A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38804"/>
            <a:ext cx="5542059" cy="3110039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F699F9-322C-98A9-60CA-18D418288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00" y="1838804"/>
            <a:ext cx="4075987" cy="23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1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CC2CB7-59F7-29DE-FFA3-10B7464B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Nested</a:t>
            </a:r>
            <a:r>
              <a:rPr lang="tr-TR" dirty="0"/>
              <a:t> Bloklarda </a:t>
            </a:r>
            <a:r>
              <a:rPr lang="tr-TR" dirty="0" err="1"/>
              <a:t>Qalifier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E65D3A-07A8-DE84-6717-D41B615EE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 err="1">
                <a:solidFill>
                  <a:srgbClr val="FF0000"/>
                </a:solidFill>
              </a:rPr>
              <a:t>Scope</a:t>
            </a:r>
            <a:r>
              <a:rPr lang="tr-TR" sz="2400" dirty="0">
                <a:solidFill>
                  <a:srgbClr val="FF0000"/>
                </a:solidFill>
              </a:rPr>
              <a:t>(Kapsam):</a:t>
            </a:r>
            <a:r>
              <a:rPr lang="tr-TR" sz="2400" dirty="0"/>
              <a:t>Değişkenin tanımlandığı ve erişilebildiği bölümdür</a:t>
            </a:r>
          </a:p>
          <a:p>
            <a:endParaRPr lang="tr-TR" sz="2400" dirty="0"/>
          </a:p>
          <a:p>
            <a:r>
              <a:rPr lang="tr-TR" sz="2400" dirty="0" err="1">
                <a:solidFill>
                  <a:srgbClr val="FF0000"/>
                </a:solidFill>
              </a:rPr>
              <a:t>Visibility</a:t>
            </a:r>
            <a:r>
              <a:rPr lang="tr-TR" sz="2400" dirty="0">
                <a:solidFill>
                  <a:srgbClr val="FF0000"/>
                </a:solidFill>
              </a:rPr>
              <a:t>(Görünürlük):</a:t>
            </a:r>
            <a:r>
              <a:rPr lang="tr-TR" sz="2400" dirty="0" err="1"/>
              <a:t>Qualifier</a:t>
            </a:r>
            <a:r>
              <a:rPr lang="tr-TR" sz="2400" dirty="0"/>
              <a:t> olmadan değişkene erişilebilen programın bir parçasıdır</a:t>
            </a:r>
          </a:p>
          <a:p>
            <a:endParaRPr lang="tr-TR" sz="2400" dirty="0">
              <a:solidFill>
                <a:srgbClr val="FF0000"/>
              </a:solidFill>
            </a:endParaRPr>
          </a:p>
          <a:p>
            <a:r>
              <a:rPr lang="tr-TR" sz="2400" dirty="0" err="1">
                <a:solidFill>
                  <a:srgbClr val="FF0000"/>
                </a:solidFill>
              </a:rPr>
              <a:t>Qualifier</a:t>
            </a:r>
            <a:r>
              <a:rPr lang="tr-TR" sz="2400" dirty="0">
                <a:solidFill>
                  <a:srgbClr val="FF0000"/>
                </a:solidFill>
              </a:rPr>
              <a:t>(Niteleyici): </a:t>
            </a:r>
            <a:r>
              <a:rPr lang="tr-TR" sz="2400" dirty="0"/>
              <a:t>Blok için verilen </a:t>
            </a:r>
            <a:r>
              <a:rPr lang="tr-TR" sz="2400" dirty="0" err="1"/>
              <a:t>etikettir.Değişkenlere</a:t>
            </a:r>
            <a:r>
              <a:rPr lang="tr-TR" sz="2400" dirty="0"/>
              <a:t> bulunduğu </a:t>
            </a:r>
            <a:r>
              <a:rPr lang="tr-TR" sz="2400" dirty="0" err="1"/>
              <a:t>scope</a:t>
            </a:r>
            <a:r>
              <a:rPr lang="tr-TR" sz="2400" dirty="0"/>
              <a:t> üzerinden erişim sağlar ama görünür değildir</a:t>
            </a:r>
          </a:p>
        </p:txBody>
      </p:sp>
    </p:spTree>
    <p:extLst>
      <p:ext uri="{BB962C8B-B14F-4D97-AF65-F5344CB8AC3E}">
        <p14:creationId xmlns:p14="http://schemas.microsoft.com/office/powerpoint/2010/main" val="912548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9F2225-3182-BB9D-5C8B-4C49B731A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Nested</a:t>
            </a:r>
            <a:r>
              <a:rPr lang="tr-TR" dirty="0"/>
              <a:t> Bloklarda </a:t>
            </a:r>
            <a:r>
              <a:rPr lang="tr-TR" dirty="0" err="1"/>
              <a:t>Qalifier</a:t>
            </a:r>
            <a:r>
              <a:rPr lang="tr-TR" dirty="0"/>
              <a:t> Kullanımı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0BB5759-A026-4A5F-929B-3DBEC247D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50" y="1998148"/>
            <a:ext cx="5196667" cy="4150359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8F26A28-826F-FE45-6BAD-863CBC44F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75" y="2216711"/>
            <a:ext cx="4816206" cy="25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21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CB47C5-C340-C95B-8F90-6DE3C12D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Operatörleri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85B1521-3D9A-ED57-446F-589B3BCA1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09" y="1909491"/>
            <a:ext cx="8468907" cy="3896269"/>
          </a:xfrm>
        </p:spPr>
      </p:pic>
    </p:spTree>
    <p:extLst>
      <p:ext uri="{BB962C8B-B14F-4D97-AF65-F5344CB8AC3E}">
        <p14:creationId xmlns:p14="http://schemas.microsoft.com/office/powerpoint/2010/main" val="1455373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89533E-991F-3805-444D-FBB92F38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3231"/>
          </a:xfrm>
        </p:spPr>
        <p:txBody>
          <a:bodyPr/>
          <a:lstStyle/>
          <a:p>
            <a:r>
              <a:rPr lang="tr-TR" dirty="0"/>
              <a:t>SQL Komutları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EE14993-2F55-68F4-6ECA-B2D0B07EF6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30" y="2435087"/>
            <a:ext cx="6502375" cy="2578527"/>
          </a:xfrm>
        </p:spPr>
      </p:pic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244A0F98-E01E-4B1F-8050-D8D9B4D00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3730" y="1845735"/>
            <a:ext cx="10131950" cy="589352"/>
          </a:xfrm>
        </p:spPr>
        <p:txBody>
          <a:bodyPr>
            <a:normAutofit/>
          </a:bodyPr>
          <a:lstStyle/>
          <a:p>
            <a:r>
              <a:rPr lang="tr-TR" dirty="0"/>
              <a:t>INTO ifadesi mutlaka gereklidir, Sorgu Sonuçları Tek Satır getirilmelidir</a:t>
            </a:r>
          </a:p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188CE7E-C412-1C8B-A024-7713362E7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30" y="5013614"/>
            <a:ext cx="3856383" cy="12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9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14D756-44C8-2780-E87B-32518F6C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Select Kullanımı Çoklu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B012DA-9A2F-543B-7041-2595BBF21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57709"/>
          </a:xfrm>
        </p:spPr>
        <p:txBody>
          <a:bodyPr/>
          <a:lstStyle/>
          <a:p>
            <a:r>
              <a:rPr lang="tr-TR" dirty="0"/>
              <a:t>Select ve </a:t>
            </a:r>
            <a:r>
              <a:rPr lang="tr-TR" dirty="0" err="1"/>
              <a:t>Into</a:t>
            </a:r>
            <a:r>
              <a:rPr lang="tr-TR" dirty="0"/>
              <a:t> kolon sırası aynı olmalı</a:t>
            </a:r>
          </a:p>
          <a:p>
            <a:r>
              <a:rPr lang="tr-TR" dirty="0"/>
              <a:t>Kolon tipleri sırasıyla aynı olmalı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979AC33-F82A-7EB8-CE77-2657F062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11818"/>
            <a:ext cx="6748099" cy="342001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4B36C7D-0A2D-1AFA-CCC7-6949C9157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78" y="4252360"/>
            <a:ext cx="4346621" cy="177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8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C7E8D9-94AA-9954-5DAD-AF6A5033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Belirsizliklerin Kaldırılması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ED2AD9-8590-53C3-5A72-45EE62B29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1845734"/>
            <a:ext cx="10058400" cy="420388"/>
          </a:xfrm>
        </p:spPr>
        <p:txBody>
          <a:bodyPr/>
          <a:lstStyle/>
          <a:p>
            <a:r>
              <a:rPr lang="tr-TR" dirty="0"/>
              <a:t>Kolon isimleriyle aynı olan değişkenlerin kaldırılmasıdır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354256D-9CDA-0EFB-F651-68D365D1D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74496"/>
            <a:ext cx="6443216" cy="3490681"/>
          </a:xfrm>
          <a:prstGeom prst="rect">
            <a:avLst/>
          </a:prstGeom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0DD4054C-EBCD-D494-8771-45A98E939178}"/>
              </a:ext>
            </a:extLst>
          </p:cNvPr>
          <p:cNvSpPr txBox="1">
            <a:spLocks/>
          </p:cNvSpPr>
          <p:nvPr/>
        </p:nvSpPr>
        <p:spPr>
          <a:xfrm>
            <a:off x="7978471" y="2374496"/>
            <a:ext cx="3451529" cy="34906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Aynı isimdeki kolonlar ve değişkenler </a:t>
            </a:r>
            <a:r>
              <a:rPr lang="tr-TR" dirty="0" err="1"/>
              <a:t>oracle</a:t>
            </a:r>
            <a:r>
              <a:rPr lang="tr-TR" dirty="0"/>
              <a:t> da hata vermeyecektir ama gelen datanın kolona mı yada değişkene mi ait olduğunu </a:t>
            </a:r>
            <a:r>
              <a:rPr lang="tr-TR" dirty="0" err="1"/>
              <a:t>anlayamacağız</a:t>
            </a:r>
            <a:r>
              <a:rPr lang="tr-TR" dirty="0"/>
              <a:t>.</a:t>
            </a:r>
          </a:p>
          <a:p>
            <a:r>
              <a:rPr lang="tr-TR" dirty="0"/>
              <a:t>Bu durum silme ve </a:t>
            </a:r>
            <a:r>
              <a:rPr lang="tr-TR" dirty="0" err="1"/>
              <a:t>gücelleme</a:t>
            </a:r>
            <a:r>
              <a:rPr lang="tr-TR" dirty="0"/>
              <a:t> işlemlerinde daha da büyük tehlike arz etmektedir</a:t>
            </a:r>
          </a:p>
        </p:txBody>
      </p:sp>
    </p:spTree>
    <p:extLst>
      <p:ext uri="{BB962C8B-B14F-4D97-AF65-F5344CB8AC3E}">
        <p14:creationId xmlns:p14="http://schemas.microsoft.com/office/powerpoint/2010/main" val="178978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D57B59-F149-6FBB-B9DA-0E1976AD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         PL/SQL ve  SQL Karşılaştırma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D279B31-8E19-51B0-864C-296AEDF287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F4A24AA8-D4C1-34BB-E281-EE76C811F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00511" y="5075291"/>
            <a:ext cx="4937760" cy="889590"/>
          </a:xfrm>
        </p:spPr>
        <p:txBody>
          <a:bodyPr>
            <a:normAutofit fontScale="92500"/>
          </a:bodyPr>
          <a:lstStyle/>
          <a:p>
            <a:r>
              <a:rPr lang="tr-TR" dirty="0"/>
              <a:t>SQL ile bu işlemler ayrı ayrı yapılabilir.</a:t>
            </a:r>
          </a:p>
          <a:p>
            <a:r>
              <a:rPr lang="tr-TR" dirty="0"/>
              <a:t>PL/SQL ise tek bir </a:t>
            </a:r>
            <a:r>
              <a:rPr lang="tr-TR" dirty="0" err="1"/>
              <a:t>transaction</a:t>
            </a:r>
            <a:r>
              <a:rPr lang="tr-TR" dirty="0"/>
              <a:t> içerisinde yapabilir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E9C855F-9536-3763-ED47-16EE9CE1A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250" y="1878496"/>
            <a:ext cx="5396282" cy="30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23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ABA9BB-2A2A-ACA7-E574-5258CC17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Belirsizliklerin Kaldırılması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1EC9E6-B81A-1736-5ECB-FB9E8AC35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DB kolonları ve tanımlamalar farklı isimlerde olmalılar</a:t>
            </a:r>
          </a:p>
          <a:p>
            <a:r>
              <a:rPr lang="tr-TR" sz="2400" dirty="0"/>
              <a:t>Ayrılmış özel kelimeleri kullanmamalı(</a:t>
            </a:r>
            <a:r>
              <a:rPr lang="tr-TR" sz="2400" dirty="0" err="1"/>
              <a:t>begin,select,declare</a:t>
            </a:r>
            <a:r>
              <a:rPr lang="tr-TR" sz="2400" dirty="0"/>
              <a:t>..)</a:t>
            </a:r>
          </a:p>
          <a:p>
            <a:r>
              <a:rPr lang="tr-TR" sz="2400" dirty="0"/>
              <a:t>Önceliklendirme:</a:t>
            </a:r>
          </a:p>
          <a:p>
            <a:pPr lvl="1"/>
            <a:r>
              <a:rPr lang="tr-TR" sz="2400" dirty="0"/>
              <a:t>Lokal değişkenler ve parametreler DB tablo isimlerinden daha önceliklidir</a:t>
            </a:r>
          </a:p>
          <a:p>
            <a:pPr lvl="1"/>
            <a:r>
              <a:rPr lang="tr-TR" sz="2400" dirty="0"/>
              <a:t>DB Tablo kolon isimleri lokal değişkenlerden daha önceliklidir</a:t>
            </a:r>
          </a:p>
          <a:p>
            <a:pPr lvl="1"/>
            <a:r>
              <a:rPr lang="tr-TR" sz="2400" dirty="0"/>
              <a:t>Değişken isimleri fonksiyon isimlerinden daha önceliklidir</a:t>
            </a:r>
          </a:p>
          <a:p>
            <a:pPr marL="201168" lvl="1" indent="0">
              <a:buNone/>
            </a:pPr>
            <a:r>
              <a:rPr lang="tr-TR" sz="2400" dirty="0"/>
              <a:t>PL/SQL’de belirsizliklerin kaldırılması önemlidir çünkü istemediğiniz sonuçlarla karşılaşabilir ve hata almadığınız için </a:t>
            </a:r>
            <a:r>
              <a:rPr lang="tr-TR" sz="2400"/>
              <a:t>hatayı ararken </a:t>
            </a:r>
            <a:r>
              <a:rPr lang="tr-TR" sz="2400" dirty="0"/>
              <a:t>zaman kaybı </a:t>
            </a:r>
            <a:r>
              <a:rPr lang="tr-TR" sz="2400" dirty="0" err="1"/>
              <a:t>yaşabilirsiniz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648363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49F2E8-2EC7-15C6-6109-7B1618CF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İçinde verileri değiştirme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F8FCD3-61A2-4819-F606-24E77E855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SQL’de olduğu gibi PL/SQL’de de veriler aynı komutlarla değiştirilir</a:t>
            </a:r>
          </a:p>
          <a:p>
            <a:r>
              <a:rPr lang="tr-TR" dirty="0"/>
              <a:t>Verileri değiştirme işlemlerinde izin verilen SQL fonksiyonları kullanılabilir</a:t>
            </a:r>
          </a:p>
          <a:p>
            <a:r>
              <a:rPr lang="tr-TR" dirty="0" err="1"/>
              <a:t>Unique</a:t>
            </a:r>
            <a:r>
              <a:rPr lang="tr-TR" dirty="0"/>
              <a:t> fonksiyonları için </a:t>
            </a:r>
            <a:r>
              <a:rPr lang="tr-TR" dirty="0" err="1"/>
              <a:t>Sequence</a:t>
            </a:r>
            <a:r>
              <a:rPr lang="tr-TR" dirty="0"/>
              <a:t> kullanılabilir</a:t>
            </a:r>
          </a:p>
          <a:p>
            <a:r>
              <a:rPr lang="tr-TR" dirty="0"/>
              <a:t>PL/SQL değişkenleri DML komutları içerisinde rahatlıkla kullanılabilir</a:t>
            </a:r>
          </a:p>
          <a:p>
            <a:r>
              <a:rPr lang="tr-TR" dirty="0"/>
              <a:t>DML komutu çalıştırıldıktan </a:t>
            </a:r>
            <a:r>
              <a:rPr lang="tr-TR" dirty="0" err="1"/>
              <a:t>sonra,commit</a:t>
            </a:r>
            <a:r>
              <a:rPr lang="tr-TR" dirty="0"/>
              <a:t> yada </a:t>
            </a:r>
            <a:r>
              <a:rPr lang="tr-TR" dirty="0" err="1"/>
              <a:t>rollback</a:t>
            </a:r>
            <a:r>
              <a:rPr lang="tr-TR" dirty="0"/>
              <a:t> unutulmamalıdır</a:t>
            </a:r>
          </a:p>
          <a:p>
            <a:r>
              <a:rPr lang="tr-TR" dirty="0"/>
              <a:t>PL/SQL ile verilerin güncellenmesi çok daha kontrollü şekilde yapılabilir</a:t>
            </a:r>
          </a:p>
          <a:p>
            <a:r>
              <a:rPr lang="tr-TR" dirty="0"/>
              <a:t>Aynı anda birden fazla satır değiştirilebilir</a:t>
            </a:r>
          </a:p>
        </p:txBody>
      </p:sp>
    </p:spTree>
    <p:extLst>
      <p:ext uri="{BB962C8B-B14F-4D97-AF65-F5344CB8AC3E}">
        <p14:creationId xmlns:p14="http://schemas.microsoft.com/office/powerpoint/2010/main" val="2560910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677E7B-954B-AABB-065C-00C7221D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PL/SQL’de INSERT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05A154-436F-BADE-3CBB-8B0D5B835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PL/SQL’de yeni bir departman ekleme sorgusu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E52F5E9-83C4-4284-9965-04425A66E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38044"/>
            <a:ext cx="6068272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4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531411-8D99-E793-29F0-383C832E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PL/SQL’de Update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2987DCD-296A-9C4C-A091-B8C43D0E4B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" y="2924758"/>
            <a:ext cx="7798559" cy="2946121"/>
          </a:xfrm>
        </p:spPr>
      </p:pic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63185C8-7802-54E3-FDC1-E658521E7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6962" y="1845735"/>
            <a:ext cx="10058718" cy="847769"/>
          </a:xfrm>
        </p:spPr>
        <p:txBody>
          <a:bodyPr/>
          <a:lstStyle/>
          <a:p>
            <a:r>
              <a:rPr lang="tr-TR" dirty="0"/>
              <a:t>Unvanlarına göre personellerin </a:t>
            </a:r>
            <a:r>
              <a:rPr lang="tr-TR" dirty="0" err="1"/>
              <a:t>maaşlarıını</a:t>
            </a:r>
            <a:r>
              <a:rPr lang="tr-TR" dirty="0"/>
              <a:t> arttırma işlemi</a:t>
            </a:r>
          </a:p>
        </p:txBody>
      </p:sp>
    </p:spTree>
    <p:extLst>
      <p:ext uri="{BB962C8B-B14F-4D97-AF65-F5344CB8AC3E}">
        <p14:creationId xmlns:p14="http://schemas.microsoft.com/office/powerpoint/2010/main" val="3566528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207D24-54BB-8954-C3A7-83010100F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PL/SQL’de </a:t>
            </a:r>
            <a:r>
              <a:rPr lang="tr-TR" dirty="0" err="1"/>
              <a:t>Delete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667281-5083-BA72-A5D3-6761B5DC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ID’si</a:t>
            </a:r>
            <a:r>
              <a:rPr lang="tr-TR" dirty="0"/>
              <a:t> </a:t>
            </a:r>
            <a:r>
              <a:rPr lang="tr-TR" dirty="0" err="1"/>
              <a:t>dept_id’ye</a:t>
            </a:r>
            <a:r>
              <a:rPr lang="tr-TR" dirty="0"/>
              <a:t> eşit olan kayıtları siler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5AD0875-5141-54FD-9488-08C00B6C8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93127"/>
            <a:ext cx="7837998" cy="315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0B33A8-59C0-8F07-2ADB-106EDE93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SQL </a:t>
            </a:r>
            <a:r>
              <a:rPr lang="tr-TR" dirty="0" err="1"/>
              <a:t>Cursor</a:t>
            </a:r>
            <a:r>
              <a:rPr lang="tr-TR" dirty="0"/>
              <a:t> Kullanma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26613D-C829-0F2C-3B85-63A994181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3" y="1845734"/>
            <a:ext cx="10704442" cy="4023360"/>
          </a:xfrm>
        </p:spPr>
        <p:txBody>
          <a:bodyPr/>
          <a:lstStyle/>
          <a:p>
            <a:r>
              <a:rPr lang="tr-TR" dirty="0"/>
              <a:t>Bir </a:t>
            </a:r>
            <a:r>
              <a:rPr lang="tr-TR" dirty="0" err="1"/>
              <a:t>cursor</a:t>
            </a:r>
            <a:r>
              <a:rPr lang="tr-TR" dirty="0"/>
              <a:t>, Select yada herhangi bir DML işlemi için tutulan özel bellek alanına ait tutulan bir </a:t>
            </a:r>
            <a:r>
              <a:rPr lang="tr-TR" dirty="0" err="1"/>
              <a:t>pointerdır</a:t>
            </a:r>
            <a:endParaRPr lang="tr-TR" dirty="0"/>
          </a:p>
          <a:p>
            <a:pPr lvl="1"/>
            <a:r>
              <a:rPr lang="tr-TR" dirty="0"/>
              <a:t>Her bir SQL için Oracle Server tarafından yönetilen özel bellek alanı vardır</a:t>
            </a:r>
          </a:p>
          <a:p>
            <a:pPr lvl="1"/>
            <a:r>
              <a:rPr lang="tr-TR" dirty="0"/>
              <a:t>Tüm veriler bu bellek alanında tutulur</a:t>
            </a:r>
          </a:p>
          <a:p>
            <a:pPr lvl="1"/>
            <a:r>
              <a:rPr lang="tr-TR" dirty="0" err="1"/>
              <a:t>Cursor</a:t>
            </a:r>
            <a:r>
              <a:rPr lang="tr-TR" dirty="0"/>
              <a:t> bu bellek alanına ulaşan </a:t>
            </a:r>
            <a:r>
              <a:rPr lang="tr-TR" dirty="0" err="1"/>
              <a:t>pointerı</a:t>
            </a:r>
            <a:r>
              <a:rPr lang="tr-TR" dirty="0"/>
              <a:t> saklar</a:t>
            </a:r>
          </a:p>
          <a:p>
            <a:r>
              <a:rPr lang="tr-TR" dirty="0"/>
              <a:t>2 çeşit </a:t>
            </a:r>
            <a:r>
              <a:rPr lang="tr-TR" dirty="0" err="1"/>
              <a:t>cursor</a:t>
            </a:r>
            <a:r>
              <a:rPr lang="tr-TR" dirty="0"/>
              <a:t> vardır:</a:t>
            </a:r>
          </a:p>
          <a:p>
            <a:pPr lvl="1"/>
            <a:r>
              <a:rPr lang="tr-TR" b="1" dirty="0" err="1">
                <a:solidFill>
                  <a:schemeClr val="bg2">
                    <a:lumMod val="50000"/>
                  </a:schemeClr>
                </a:solidFill>
              </a:rPr>
              <a:t>Implict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tr-TR" dirty="0"/>
              <a:t>PL/SQL tarafından oluşturulan ve yönetilen</a:t>
            </a:r>
          </a:p>
          <a:p>
            <a:pPr lvl="2"/>
            <a:r>
              <a:rPr lang="tr-TR" sz="1800" dirty="0"/>
              <a:t>Oracle server tarafından yönetildiği için direk erişim sağlamaz</a:t>
            </a:r>
          </a:p>
          <a:p>
            <a:pPr lvl="1"/>
            <a:r>
              <a:rPr lang="tr-TR" b="1" dirty="0" err="1">
                <a:solidFill>
                  <a:schemeClr val="bg2">
                    <a:lumMod val="50000"/>
                  </a:schemeClr>
                </a:solidFill>
              </a:rPr>
              <a:t>Explict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tr-TR" dirty="0"/>
              <a:t>Yazılımcı tarafından oluşturulan ve yönetilen</a:t>
            </a:r>
          </a:p>
          <a:p>
            <a:pPr lvl="2"/>
            <a:r>
              <a:rPr lang="tr-TR" sz="1800" dirty="0"/>
              <a:t>Yazılımcı tarafından oluşturulduğu için SQL içindeki her bir satıra doğrudan erişilebilir</a:t>
            </a:r>
          </a:p>
          <a:p>
            <a:pPr lvl="2"/>
            <a:r>
              <a:rPr lang="tr-TR" sz="1800" dirty="0"/>
              <a:t>DECLARE bölümünde tanımlanır</a:t>
            </a:r>
          </a:p>
          <a:p>
            <a:pPr marL="384048" lvl="2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12342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C4D6DC-BDEA-EBDC-C977-E16402E8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SQL </a:t>
            </a:r>
            <a:r>
              <a:rPr lang="tr-TR" dirty="0" err="1"/>
              <a:t>Cursor</a:t>
            </a:r>
            <a:r>
              <a:rPr lang="tr-TR" dirty="0"/>
              <a:t> Özellikleri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EC1360-274C-F3B3-1189-601BD2C81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800" dirty="0"/>
              <a:t>SQL%FOUND =&gt; BOOLEAN =&gt; TRUE-En Az Bir Kayıt Gelmiştir</a:t>
            </a:r>
          </a:p>
          <a:p>
            <a:endParaRPr lang="tr-TR" sz="2800" dirty="0"/>
          </a:p>
          <a:p>
            <a:r>
              <a:rPr lang="tr-TR" sz="2800" dirty="0"/>
              <a:t>SQL%NOTFOUND =&gt; BOOLEAN =&gt; TRUE-Bir Kayıt Dahi Gelmemiştir</a:t>
            </a:r>
          </a:p>
          <a:p>
            <a:endParaRPr lang="tr-TR" sz="2800" dirty="0"/>
          </a:p>
          <a:p>
            <a:r>
              <a:rPr lang="tr-TR" sz="2800" dirty="0"/>
              <a:t>SQL%FOUND =&gt; INTEGER =&gt; TRUE-SQL’den dönen kayıt sayısıdır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0310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18C728-A274-6C3C-8288-0EEDFBF3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SQL%ROWCOUNT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31DB419-F603-C51A-6076-C5FA3DC0D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923708"/>
            <a:ext cx="7148361" cy="2393768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479C431-DCA8-C0D9-7929-A37B160E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724126"/>
            <a:ext cx="3886742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16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1ABE29-1CB4-6B72-EC67-85B57B69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SQL%FOUND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BD953E2-E0DB-8E3E-4D18-68B752F34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13" y="1925374"/>
            <a:ext cx="7821766" cy="3354748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82B2874-AAE7-3142-9DB4-C07570FDA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14" y="5147521"/>
            <a:ext cx="4972744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26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A9D72B-705E-2747-B4F8-B41DBE26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KONTROL YAPILARI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B393FCA-8852-8400-0420-D7DD157DF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8" y="1846263"/>
            <a:ext cx="3973061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C7E5261-67CB-545E-3938-39C067B71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70" y="1886872"/>
            <a:ext cx="5483110" cy="394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9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F57EC3-BA99-D0B8-59FE-3F7C1714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SQL VE PL/SQL Karşılaştırma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1F9E573-E0B5-AED9-9967-593F801A3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95752"/>
            <a:ext cx="10058400" cy="3923747"/>
          </a:xfrm>
        </p:spPr>
      </p:pic>
    </p:spTree>
    <p:extLst>
      <p:ext uri="{BB962C8B-B14F-4D97-AF65-F5344CB8AC3E}">
        <p14:creationId xmlns:p14="http://schemas.microsoft.com/office/powerpoint/2010/main" val="1904707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B077DA-BFF1-9C5C-B808-3E987498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IF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3E3C53-D609-3299-CED2-4783C669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IF diğer programlama dillerindeki gibi çalışır</a:t>
            </a:r>
          </a:p>
          <a:p>
            <a:r>
              <a:rPr lang="tr-TR" b="1" dirty="0" err="1">
                <a:solidFill>
                  <a:srgbClr val="FF0000"/>
                </a:solidFill>
              </a:rPr>
              <a:t>Condition</a:t>
            </a:r>
            <a:r>
              <a:rPr lang="tr-TR" b="1" dirty="0">
                <a:solidFill>
                  <a:srgbClr val="FF0000"/>
                </a:solidFill>
              </a:rPr>
              <a:t>(Şart) : </a:t>
            </a:r>
            <a:r>
              <a:rPr lang="tr-TR" dirty="0"/>
              <a:t>Şart ifadesi buraya </a:t>
            </a:r>
            <a:r>
              <a:rPr lang="tr-TR" dirty="0" err="1"/>
              <a:t>yazılır.Bir</a:t>
            </a:r>
            <a:r>
              <a:rPr lang="tr-TR" dirty="0"/>
              <a:t> </a:t>
            </a:r>
            <a:r>
              <a:rPr lang="tr-TR" dirty="0" err="1"/>
              <a:t>boolean</a:t>
            </a:r>
            <a:r>
              <a:rPr lang="tr-TR" dirty="0"/>
              <a:t> değişken olabileceği gibi bir şartlar grubu da olabilir</a:t>
            </a:r>
          </a:p>
          <a:p>
            <a:r>
              <a:rPr lang="tr-TR" b="1" dirty="0" err="1">
                <a:solidFill>
                  <a:srgbClr val="FF0000"/>
                </a:solidFill>
              </a:rPr>
              <a:t>Then</a:t>
            </a:r>
            <a:r>
              <a:rPr lang="tr-TR" b="1" dirty="0">
                <a:solidFill>
                  <a:srgbClr val="FF0000"/>
                </a:solidFill>
              </a:rPr>
              <a:t>: </a:t>
            </a:r>
            <a:r>
              <a:rPr lang="tr-TR" dirty="0"/>
              <a:t>Şart gerçekleştiğinde yapılacak olan işlemler bloğudur</a:t>
            </a:r>
          </a:p>
          <a:p>
            <a:r>
              <a:rPr lang="tr-TR" b="1" dirty="0">
                <a:solidFill>
                  <a:srgbClr val="FF0000"/>
                </a:solidFill>
              </a:rPr>
              <a:t>Else: </a:t>
            </a:r>
            <a:r>
              <a:rPr lang="tr-TR" dirty="0"/>
              <a:t>Şart gerçekleşmedikçe yapılacak olan işlemler bloğudur</a:t>
            </a:r>
          </a:p>
          <a:p>
            <a:r>
              <a:rPr lang="tr-TR" b="1" dirty="0" err="1">
                <a:solidFill>
                  <a:srgbClr val="FF0000"/>
                </a:solidFill>
              </a:rPr>
              <a:t>Statements</a:t>
            </a:r>
            <a:r>
              <a:rPr lang="tr-TR" b="1" dirty="0">
                <a:solidFill>
                  <a:srgbClr val="FF0000"/>
                </a:solidFill>
              </a:rPr>
              <a:t>: </a:t>
            </a:r>
            <a:r>
              <a:rPr lang="tr-TR" dirty="0"/>
              <a:t>Yapılması istenen </a:t>
            </a:r>
            <a:r>
              <a:rPr lang="tr-TR" dirty="0" err="1"/>
              <a:t>ifadelerdir.Bunların</a:t>
            </a:r>
            <a:r>
              <a:rPr lang="tr-TR" dirty="0"/>
              <a:t> içerisinde iç içe olacak şekilde başka IF blokları yazılabilir</a:t>
            </a:r>
          </a:p>
        </p:txBody>
      </p:sp>
    </p:spTree>
    <p:extLst>
      <p:ext uri="{BB962C8B-B14F-4D97-AF65-F5344CB8AC3E}">
        <p14:creationId xmlns:p14="http://schemas.microsoft.com/office/powerpoint/2010/main" val="272711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ECC24A-F87A-926E-3243-B941A824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IF – </a:t>
            </a:r>
            <a:r>
              <a:rPr lang="tr-TR"/>
              <a:t>ELSE Kullanımı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87174CA-4617-CA89-EB8B-498F6F259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1853110"/>
            <a:ext cx="6211167" cy="3267531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072C1A3-4A1B-C432-7D49-00E5D7FA4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120641"/>
            <a:ext cx="4558571" cy="12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57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B779C2-A765-6D7E-80F1-47705873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379F53-8339-F96F-B0FA-97971C739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solidFill>
                  <a:schemeClr val="bg2">
                    <a:lumMod val="50000"/>
                  </a:schemeClr>
                </a:solidFill>
              </a:rPr>
              <a:t>Case</a:t>
            </a:r>
            <a:r>
              <a:rPr lang="tr-TR" sz="2400" dirty="0"/>
              <a:t> birçok şart içinden bir sonuç seçer ve döner</a:t>
            </a:r>
          </a:p>
          <a:p>
            <a:r>
              <a:rPr lang="tr-TR" sz="2400" dirty="0" err="1"/>
              <a:t>IF’e</a:t>
            </a:r>
            <a:r>
              <a:rPr lang="tr-TR" sz="2400" dirty="0"/>
              <a:t> göre çok daha esnek ve geniş kapsamlı bir karşılaştırma yapar</a:t>
            </a:r>
          </a:p>
          <a:p>
            <a:r>
              <a:rPr lang="tr-TR" sz="2400" dirty="0"/>
              <a:t>Eğer </a:t>
            </a:r>
            <a:r>
              <a:rPr lang="tr-TR" sz="2400" dirty="0">
                <a:solidFill>
                  <a:schemeClr val="bg2">
                    <a:lumMod val="50000"/>
                  </a:schemeClr>
                </a:solidFill>
              </a:rPr>
              <a:t>IF</a:t>
            </a:r>
            <a:r>
              <a:rPr lang="tr-TR" sz="2400" dirty="0"/>
              <a:t> içerisinden fazla sayıda </a:t>
            </a:r>
            <a:r>
              <a:rPr lang="tr-TR" sz="2400" dirty="0" err="1">
                <a:solidFill>
                  <a:schemeClr val="bg2">
                    <a:lumMod val="50000"/>
                  </a:schemeClr>
                </a:solidFill>
              </a:rPr>
              <a:t>elsif</a:t>
            </a:r>
            <a:r>
              <a:rPr lang="tr-TR" sz="2400" dirty="0"/>
              <a:t> kullanılıyorsa, bunun yerine </a:t>
            </a:r>
            <a:r>
              <a:rPr lang="tr-TR" sz="2400" dirty="0" err="1">
                <a:solidFill>
                  <a:schemeClr val="bg2">
                    <a:lumMod val="50000"/>
                  </a:schemeClr>
                </a:solidFill>
              </a:rPr>
              <a:t>case</a:t>
            </a:r>
            <a:r>
              <a:rPr lang="tr-TR" sz="2400" dirty="0"/>
              <a:t> tercih edilir</a:t>
            </a:r>
          </a:p>
          <a:p>
            <a:r>
              <a:rPr lang="tr-TR" sz="2400" dirty="0"/>
              <a:t>Alternatif yada şartlar yazıldığı sıra ile </a:t>
            </a:r>
            <a:r>
              <a:rPr lang="tr-TR" sz="2400" dirty="0" err="1"/>
              <a:t>karşılatırılırlar</a:t>
            </a:r>
            <a:endParaRPr lang="tr-TR" sz="2400" dirty="0"/>
          </a:p>
          <a:p>
            <a:r>
              <a:rPr lang="tr-TR" sz="2400" dirty="0"/>
              <a:t>İki farklı kullanım şekli vardır</a:t>
            </a:r>
          </a:p>
          <a:p>
            <a:pPr lvl="1"/>
            <a:r>
              <a:rPr lang="tr-TR" sz="2400" dirty="0" err="1">
                <a:solidFill>
                  <a:schemeClr val="bg2">
                    <a:lumMod val="50000"/>
                  </a:schemeClr>
                </a:solidFill>
              </a:rPr>
              <a:t>Selector</a:t>
            </a:r>
            <a:r>
              <a:rPr lang="tr-TR" sz="2400" dirty="0"/>
              <a:t> ismi verilen bir değerin tüm alternatiflerinin değerlendirildiği yöntem</a:t>
            </a:r>
          </a:p>
          <a:p>
            <a:pPr lvl="1"/>
            <a:r>
              <a:rPr lang="tr-TR" sz="2400" dirty="0">
                <a:solidFill>
                  <a:schemeClr val="bg2">
                    <a:lumMod val="50000"/>
                  </a:schemeClr>
                </a:solidFill>
              </a:rPr>
              <a:t>Farklı birçok şartın </a:t>
            </a:r>
            <a:r>
              <a:rPr lang="tr-TR" sz="2400" dirty="0"/>
              <a:t>birden değerlendirildiği yöntem</a:t>
            </a:r>
          </a:p>
        </p:txBody>
      </p:sp>
    </p:spTree>
    <p:extLst>
      <p:ext uri="{BB962C8B-B14F-4D97-AF65-F5344CB8AC3E}">
        <p14:creationId xmlns:p14="http://schemas.microsoft.com/office/powerpoint/2010/main" val="1868513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BC3D28-2F2A-D692-51A0-543CDEE7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Kullanım Şekilleri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6399090-CE2B-A249-29AA-FA5B431AA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119169"/>
            <a:ext cx="5077534" cy="3458058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C59FB80-3FCA-1D87-CD02-E457BEFBA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" y="2119169"/>
            <a:ext cx="4972744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4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5CB2BE-279E-A9CC-EB87-C8A23DAE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ÖRNEKLERİ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E603FAB-B190-8EA0-65E9-7B1E3AB77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05" y="5120641"/>
            <a:ext cx="4848902" cy="914528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97F3436-4411-7D7C-CE7E-FF26D7F2C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05" y="1937591"/>
            <a:ext cx="9645225" cy="29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88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6B0EAB-9C8C-1A98-904E-68FDE592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Örnekleri 2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FBBAF9B-EF22-5138-8F5E-B4C0D7DF5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1628"/>
            <a:ext cx="9027108" cy="2791663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A26682B-76D5-44B8-6E19-066F6D418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717559"/>
            <a:ext cx="3991532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44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A5BA3C-EEB6-5D3E-F973-9597B407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Örnekleri 3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7A6060F-EABC-D916-B017-0A3F73A86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86" y="4781049"/>
            <a:ext cx="3991532" cy="924054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981CD41-ECCE-FFEA-6A84-164C5CC2E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63" y="2048662"/>
            <a:ext cx="5864439" cy="385679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C46EB28-6920-54C1-78C2-69C6D1191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88" y="4391877"/>
            <a:ext cx="492511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89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5C76FF-3C8F-3CB6-A0D0-3A921978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Şartlı ifadelerde </a:t>
            </a:r>
            <a:r>
              <a:rPr lang="tr-TR" dirty="0" err="1"/>
              <a:t>Null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EB8673-683E-006A-7945-080F9DBB4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NULL</a:t>
            </a:r>
            <a:r>
              <a:rPr lang="tr-TR" dirty="0"/>
              <a:t> ifadeler ile çalışılırken bazı konuları dikkate almak gerekir</a:t>
            </a:r>
          </a:p>
          <a:p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NULL</a:t>
            </a:r>
            <a:r>
              <a:rPr lang="tr-TR" dirty="0"/>
              <a:t> içeren basit karşılaştırmaların sonucu her zaman 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</a:rPr>
              <a:t>NULL</a:t>
            </a:r>
            <a:r>
              <a:rPr lang="tr-TR" dirty="0" err="1"/>
              <a:t>’dur</a:t>
            </a:r>
            <a:endParaRPr lang="tr-TR" dirty="0"/>
          </a:p>
          <a:p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NOT</a:t>
            </a:r>
            <a:r>
              <a:rPr lang="tr-TR" dirty="0"/>
              <a:t> mantıksal operatörü 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NULL</a:t>
            </a:r>
            <a:r>
              <a:rPr lang="tr-TR" dirty="0"/>
              <a:t> ile işleme girerse sonuç 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NULL</a:t>
            </a:r>
            <a:r>
              <a:rPr lang="tr-TR" dirty="0"/>
              <a:t> olur</a:t>
            </a:r>
          </a:p>
          <a:p>
            <a:r>
              <a:rPr lang="tr-TR" dirty="0"/>
              <a:t>Birçok şartın bir arada kontrol edildiği durumlarda 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NULL</a:t>
            </a:r>
            <a:r>
              <a:rPr lang="tr-TR" dirty="0"/>
              <a:t> bir değer tüm sonucu etkiler</a:t>
            </a:r>
          </a:p>
        </p:txBody>
      </p:sp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4D7ECBD5-D07E-0638-13B2-5A283203D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25" y="3700675"/>
            <a:ext cx="5048955" cy="227679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29EEF11-DB86-2C1F-D62B-FCB59E0D7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181" y="3719728"/>
            <a:ext cx="5039428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83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3699A2-81CD-C237-EF66-D42EC668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Şartlı İfadelerde </a:t>
            </a:r>
            <a:r>
              <a:rPr lang="tr-TR"/>
              <a:t>NULL Kullanımı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7BB2FA0D-8ED0-167D-9015-CB603187D6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7" y="1845735"/>
            <a:ext cx="5572633" cy="3753787"/>
          </a:xfr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C03164-0D5B-0580-5391-05446461D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5641000" cy="888038"/>
          </a:xfrm>
        </p:spPr>
        <p:txBody>
          <a:bodyPr/>
          <a:lstStyle/>
          <a:p>
            <a:r>
              <a:rPr lang="tr-TR" dirty="0"/>
              <a:t>Herhangi bir ifadenin </a:t>
            </a:r>
            <a:r>
              <a:rPr lang="tr-TR" dirty="0" err="1"/>
              <a:t>null</a:t>
            </a:r>
            <a:r>
              <a:rPr lang="tr-TR" dirty="0"/>
              <a:t> olması bütün şartı etkiler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EAECB272-D234-18B6-BA4E-2AD716F98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29" y="3883648"/>
            <a:ext cx="4124901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328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4B658A-58E0-DC78-1B42-B172822E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Mantıksal İfadeler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B45E4AF-09C5-6F78-9DE0-2C2B689E8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31547"/>
            <a:ext cx="10058400" cy="3652157"/>
          </a:xfrm>
        </p:spPr>
      </p:pic>
    </p:spTree>
    <p:extLst>
      <p:ext uri="{BB962C8B-B14F-4D97-AF65-F5344CB8AC3E}">
        <p14:creationId xmlns:p14="http://schemas.microsoft.com/office/powerpoint/2010/main" val="149653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F912EF-3821-FFA5-9B65-9ADFA1C9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Çalışma Mimarisi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4C31E7C-8B24-CFA0-F5ED-3339FC46B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5" y="2181435"/>
            <a:ext cx="7209524" cy="3352381"/>
          </a:xfrm>
        </p:spPr>
      </p:pic>
    </p:spTree>
    <p:extLst>
      <p:ext uri="{BB962C8B-B14F-4D97-AF65-F5344CB8AC3E}">
        <p14:creationId xmlns:p14="http://schemas.microsoft.com/office/powerpoint/2010/main" val="3395680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CB7673-5E52-8D3D-557B-71DC49B7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Döngüler </a:t>
            </a:r>
            <a:r>
              <a:rPr lang="tr-TR" dirty="0" err="1"/>
              <a:t>Loops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CF1F3A-2186-E23D-9D72-EB3D5A890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>
                <a:solidFill>
                  <a:srgbClr val="FF0000"/>
                </a:solidFill>
              </a:rPr>
              <a:t>BASIC </a:t>
            </a:r>
            <a:r>
              <a:rPr lang="tr-TR" sz="2800" dirty="0">
                <a:solidFill>
                  <a:srgbClr val="FF0000"/>
                </a:solidFill>
              </a:rPr>
              <a:t>: </a:t>
            </a:r>
            <a:r>
              <a:rPr lang="tr-TR" sz="2800" dirty="0" err="1"/>
              <a:t>Exit</a:t>
            </a:r>
            <a:r>
              <a:rPr lang="tr-TR" sz="2800" dirty="0"/>
              <a:t> şartına gelesiye kadar tekrar ederler</a:t>
            </a:r>
          </a:p>
          <a:p>
            <a:r>
              <a:rPr lang="tr-TR" sz="2800" b="1" dirty="0">
                <a:solidFill>
                  <a:srgbClr val="FF0000"/>
                </a:solidFill>
              </a:rPr>
              <a:t>WHILE </a:t>
            </a:r>
            <a:r>
              <a:rPr lang="tr-TR" sz="2800" dirty="0">
                <a:solidFill>
                  <a:srgbClr val="FF0000"/>
                </a:solidFill>
              </a:rPr>
              <a:t>: </a:t>
            </a:r>
            <a:r>
              <a:rPr lang="tr-TR" sz="2800" dirty="0"/>
              <a:t>Bir şartın gerçekleşme durumuna göre tekrar ederler</a:t>
            </a:r>
          </a:p>
          <a:p>
            <a:r>
              <a:rPr lang="tr-TR" sz="2800" b="1" dirty="0">
                <a:solidFill>
                  <a:srgbClr val="FF0000"/>
                </a:solidFill>
              </a:rPr>
              <a:t>FOR </a:t>
            </a:r>
            <a:r>
              <a:rPr lang="tr-TR" sz="2800" dirty="0">
                <a:solidFill>
                  <a:srgbClr val="FF0000"/>
                </a:solidFill>
              </a:rPr>
              <a:t>: </a:t>
            </a:r>
            <a:r>
              <a:rPr lang="tr-TR" sz="2800" dirty="0"/>
              <a:t>Belirlenen bir sayıya kadar tekrar ederler</a:t>
            </a:r>
          </a:p>
        </p:txBody>
      </p:sp>
    </p:spTree>
    <p:extLst>
      <p:ext uri="{BB962C8B-B14F-4D97-AF65-F5344CB8AC3E}">
        <p14:creationId xmlns:p14="http://schemas.microsoft.com/office/powerpoint/2010/main" val="2156128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B18D15-4374-1936-3B2A-B3CD7BA2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BASIC DÖNGÜLER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2C7E47-5C65-BC83-D2C2-E1CAFAD01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278" y="1845734"/>
            <a:ext cx="5782402" cy="4023360"/>
          </a:xfrm>
        </p:spPr>
        <p:txBody>
          <a:bodyPr/>
          <a:lstStyle/>
          <a:p>
            <a:r>
              <a:rPr lang="tr-TR" dirty="0"/>
              <a:t>Tekrarlayan satırlar en az bir kez çalıştırılır</a:t>
            </a:r>
          </a:p>
          <a:p>
            <a:r>
              <a:rPr lang="tr-TR" dirty="0"/>
              <a:t>Çıkış şartı döngünün sonunda verilir</a:t>
            </a:r>
          </a:p>
          <a:p>
            <a:r>
              <a:rPr lang="tr-TR" dirty="0"/>
              <a:t>Genelde bir sayaç kullanılır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A2EB1C6-619C-1EE5-F074-F1558285D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15" y="1845734"/>
            <a:ext cx="2361065" cy="431559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5B3C00B-9208-58DF-C732-CF75FC110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00" y="3857414"/>
            <a:ext cx="3867690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44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EB4630-B327-3C63-E25E-6E90791B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Döngüler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CE2BF74-EF87-DB4C-4DD3-165B92650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31209"/>
            <a:ext cx="5982535" cy="294363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52AE3C4-C3CC-2CF8-F0EA-401BD8B20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97" y="2293130"/>
            <a:ext cx="1638529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07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5B4341-09D1-CF6F-0375-F2B0FF5C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Döngüler 2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19E6C09-BC16-1EBC-ED21-8A944E7B0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05" y="1893397"/>
            <a:ext cx="6007671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1D7E3C5-492A-3DFB-7D05-BA027FEB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03" y="1973064"/>
            <a:ext cx="3626462" cy="39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4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99B934-C9C9-F2AC-9781-EA283077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While</a:t>
            </a:r>
            <a:r>
              <a:rPr lang="tr-TR" dirty="0"/>
              <a:t> Döngüleri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4B5A639-8AEC-2442-ED94-64E6F8DF3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55690"/>
            <a:ext cx="3069367" cy="448233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063DFD1-1002-459D-6C75-091D9486E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45" y="3784254"/>
            <a:ext cx="4066723" cy="2359079"/>
          </a:xfrm>
          <a:prstGeom prst="rect">
            <a:avLst/>
          </a:prstGeom>
        </p:spPr>
      </p:pic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49C55E10-BF6D-B07B-4258-48920D46512F}"/>
              </a:ext>
            </a:extLst>
          </p:cNvPr>
          <p:cNvSpPr txBox="1">
            <a:spLocks/>
          </p:cNvSpPr>
          <p:nvPr/>
        </p:nvSpPr>
        <p:spPr>
          <a:xfrm>
            <a:off x="5373278" y="1845734"/>
            <a:ext cx="578240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Öncelikle şart kontrol edilir</a:t>
            </a:r>
          </a:p>
          <a:p>
            <a:r>
              <a:rPr lang="tr-TR" dirty="0"/>
              <a:t>Şart sağlandığı sürece döngüden çıkılmaz</a:t>
            </a:r>
          </a:p>
          <a:p>
            <a:r>
              <a:rPr lang="tr-TR" dirty="0"/>
              <a:t>Şart sonucu </a:t>
            </a:r>
            <a:r>
              <a:rPr lang="tr-TR" dirty="0" err="1"/>
              <a:t>null</a:t>
            </a:r>
            <a:r>
              <a:rPr lang="tr-TR" dirty="0"/>
              <a:t> yada </a:t>
            </a:r>
            <a:r>
              <a:rPr lang="tr-TR" dirty="0" err="1"/>
              <a:t>false</a:t>
            </a:r>
            <a:r>
              <a:rPr lang="tr-TR" dirty="0"/>
              <a:t> olana kadar devam eder</a:t>
            </a:r>
          </a:p>
          <a:p>
            <a:r>
              <a:rPr lang="tr-TR" dirty="0"/>
              <a:t>Sonsuz döngü oluşturmaya müsaittir</a:t>
            </a:r>
          </a:p>
        </p:txBody>
      </p:sp>
    </p:spTree>
    <p:extLst>
      <p:ext uri="{BB962C8B-B14F-4D97-AF65-F5344CB8AC3E}">
        <p14:creationId xmlns:p14="http://schemas.microsoft.com/office/powerpoint/2010/main" val="26479225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4C6507-32B9-BB3F-8B58-3089635C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While</a:t>
            </a:r>
            <a:r>
              <a:rPr lang="tr-TR" dirty="0"/>
              <a:t> Döngüleri Örnek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CC908E6-989A-30ED-EF6B-D3D7A0C27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52525"/>
            <a:ext cx="5805612" cy="303018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8EFBD32-4DA3-4816-7F83-943D2F3CC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458" y="2530142"/>
            <a:ext cx="1838711" cy="346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8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F3B5E4-3AC6-7669-9AF0-3CAAE87D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While</a:t>
            </a:r>
            <a:r>
              <a:rPr lang="tr-TR" dirty="0"/>
              <a:t> Döngüleri 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F4D1F0-E6E4-B573-A1A7-43E69EBD9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9406" y="1845734"/>
            <a:ext cx="3416274" cy="4023360"/>
          </a:xfrm>
        </p:spPr>
        <p:txBody>
          <a:bodyPr/>
          <a:lstStyle/>
          <a:p>
            <a:r>
              <a:rPr lang="tr-TR" dirty="0"/>
              <a:t>Bir kümenin belirlenmiş sayıda kaç tane alt kümesi olabilir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68E71DD-024A-2600-D6AF-DF092A9EB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83" y="3857414"/>
            <a:ext cx="2638793" cy="132416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EC5D85B-645D-AECB-F31E-57D6FEE4E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5323"/>
            <a:ext cx="5648802" cy="43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36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1DA359-8CCC-AF6F-5A49-B534833E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FOR Döngüleri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9D90EC25-0757-D9CA-36B2-19C862801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618" y="1846264"/>
            <a:ext cx="5311062" cy="18019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dirty="0"/>
              <a:t>Genel yapı olarak </a:t>
            </a:r>
            <a:r>
              <a:rPr lang="tr-TR" dirty="0" err="1"/>
              <a:t>basic</a:t>
            </a:r>
            <a:r>
              <a:rPr lang="tr-TR" dirty="0"/>
              <a:t> döngülere benzer</a:t>
            </a:r>
          </a:p>
          <a:p>
            <a:pPr marL="0" indent="0">
              <a:buNone/>
            </a:pPr>
            <a:r>
              <a:rPr lang="tr-TR" dirty="0"/>
              <a:t>Sayaç kadar döngü çalışır</a:t>
            </a:r>
          </a:p>
          <a:p>
            <a:pPr marL="0" indent="0">
              <a:buNone/>
            </a:pPr>
            <a:r>
              <a:rPr lang="tr-TR" dirty="0"/>
              <a:t>Sayaç değerini daha önceden tanımlamaya gerek yok </a:t>
            </a:r>
          </a:p>
          <a:p>
            <a:pPr marL="0" indent="0">
              <a:buNone/>
            </a:pPr>
            <a:r>
              <a:rPr lang="tr-TR" dirty="0"/>
              <a:t>Sayaç değeri otomatik olarak birer birer artar/azalır</a:t>
            </a:r>
          </a:p>
          <a:p>
            <a:pPr marL="0" indent="0">
              <a:buNone/>
            </a:pPr>
            <a:r>
              <a:rPr lang="tr-TR" dirty="0"/>
              <a:t>REVERSE ile sayaç tersine yazılabilir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5523BD5-47B1-44D9-1761-BBE03758A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29" y="1960775"/>
            <a:ext cx="2732670" cy="414308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F47200F-4AC4-9EF9-32D6-F0A66EE77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18" y="3786767"/>
            <a:ext cx="4752842" cy="23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72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E1977E-7B58-B6B9-6FB3-2A0E1810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FOR Döngüleri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B27CE00-1BF2-4600-0D0C-F8E866753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79" y="2887134"/>
            <a:ext cx="4867954" cy="1714739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23A5FA7-3E5C-E42D-0B76-F6213BFAE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105" y="2539006"/>
            <a:ext cx="1343212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57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F3407-9AA0-89BC-CF82-6F9A89E7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Döngüleri 2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F8C861B-91DB-2F2F-994E-161EAF5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65004"/>
            <a:ext cx="5858693" cy="221963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72D5DE9-ABF1-4E4E-7162-D588FFD7D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91" y="2315600"/>
            <a:ext cx="1047896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3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92C5B6-30FC-8321-8CCD-F19E53BD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Blok Yapısı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C0CF8-37E2-C11D-AEFF-25D5F8C77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  DECLARE 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</a:rPr>
              <a:t>(Opsiyonel)</a:t>
            </a:r>
          </a:p>
          <a:p>
            <a:r>
              <a:rPr lang="tr-TR" dirty="0"/>
              <a:t>        Değişkenler, </a:t>
            </a:r>
            <a:r>
              <a:rPr lang="tr-TR" dirty="0" err="1"/>
              <a:t>kursörler</a:t>
            </a:r>
            <a:r>
              <a:rPr lang="tr-TR" dirty="0"/>
              <a:t>, kullanıcı tanımlı ifadeler</a:t>
            </a:r>
          </a:p>
          <a:p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  BEGIN 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</a:rPr>
              <a:t>(Zorunlu)</a:t>
            </a:r>
          </a:p>
          <a:p>
            <a:pPr marL="201168" lvl="1" indent="0">
              <a:buNone/>
            </a:pPr>
            <a:r>
              <a:rPr lang="tr-TR" dirty="0">
                <a:solidFill>
                  <a:schemeClr val="tx1"/>
                </a:solidFill>
              </a:rPr>
              <a:t>       SQL ifadeleri(</a:t>
            </a:r>
            <a:r>
              <a:rPr lang="tr-TR" dirty="0" err="1">
                <a:solidFill>
                  <a:schemeClr val="tx1"/>
                </a:solidFill>
              </a:rPr>
              <a:t>select</a:t>
            </a:r>
            <a:r>
              <a:rPr lang="tr-TR" dirty="0">
                <a:solidFill>
                  <a:schemeClr val="tx1"/>
                </a:solidFill>
              </a:rPr>
              <a:t>, insert, </a:t>
            </a:r>
            <a:r>
              <a:rPr lang="tr-TR" dirty="0" err="1">
                <a:solidFill>
                  <a:schemeClr val="tx1"/>
                </a:solidFill>
              </a:rPr>
              <a:t>procedure</a:t>
            </a:r>
            <a:r>
              <a:rPr lang="tr-TR" dirty="0">
                <a:solidFill>
                  <a:schemeClr val="tx1"/>
                </a:solidFill>
              </a:rPr>
              <a:t>..)</a:t>
            </a:r>
          </a:p>
          <a:p>
            <a:pPr marL="201168" lvl="1" indent="0">
              <a:buNone/>
            </a:pPr>
            <a:r>
              <a:rPr lang="tr-TR" dirty="0">
                <a:solidFill>
                  <a:schemeClr val="tx1"/>
                </a:solidFill>
              </a:rPr>
              <a:t>       PL/SQL ifadeleri(</a:t>
            </a:r>
            <a:r>
              <a:rPr lang="tr-TR" dirty="0" err="1">
                <a:solidFill>
                  <a:schemeClr val="tx1"/>
                </a:solidFill>
              </a:rPr>
              <a:t>function</a:t>
            </a:r>
            <a:r>
              <a:rPr lang="tr-TR" dirty="0">
                <a:solidFill>
                  <a:schemeClr val="tx1"/>
                </a:solidFill>
              </a:rPr>
              <a:t>, </a:t>
            </a:r>
            <a:r>
              <a:rPr lang="tr-TR" dirty="0" err="1">
                <a:solidFill>
                  <a:schemeClr val="tx1"/>
                </a:solidFill>
              </a:rPr>
              <a:t>procedure</a:t>
            </a:r>
            <a:r>
              <a:rPr lang="tr-TR" dirty="0">
                <a:solidFill>
                  <a:schemeClr val="tx1"/>
                </a:solidFill>
              </a:rPr>
              <a:t>…)</a:t>
            </a:r>
          </a:p>
          <a:p>
            <a:pPr marL="201168" lvl="1" indent="0">
              <a:buNone/>
            </a:pPr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EXCEPTION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</a:rPr>
              <a:t> (Opsiyonel)</a:t>
            </a:r>
          </a:p>
          <a:p>
            <a:pPr marL="201168" lvl="1" indent="0">
              <a:buNone/>
            </a:pPr>
            <a:r>
              <a:rPr lang="tr-TR" dirty="0">
                <a:solidFill>
                  <a:schemeClr val="tx1"/>
                </a:solidFill>
              </a:rPr>
              <a:t>       Hata olduğu zaman alınacak aksiyonlar</a:t>
            </a:r>
          </a:p>
          <a:p>
            <a:pPr marL="201168" lvl="1" indent="0">
              <a:buNone/>
            </a:pPr>
            <a:r>
              <a:rPr lang="tr-TR" b="1" dirty="0">
                <a:solidFill>
                  <a:schemeClr val="bg2">
                    <a:lumMod val="50000"/>
                  </a:schemeClr>
                </a:solidFill>
              </a:rPr>
              <a:t>END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</a:rPr>
              <a:t> (Zorunlu)</a:t>
            </a:r>
          </a:p>
          <a:p>
            <a:pPr marL="201168" lvl="1" indent="0">
              <a:buNone/>
            </a:pPr>
            <a:r>
              <a:rPr lang="tr-TR" dirty="0">
                <a:solidFill>
                  <a:schemeClr val="tx1"/>
                </a:solidFill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426368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4B105F-2276-6D20-AB0F-03CC21B3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For</a:t>
            </a:r>
            <a:r>
              <a:rPr lang="tr-TR" dirty="0"/>
              <a:t> Döngüleri 3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E9DF046-C0D7-E600-E9C9-D904DF520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4" y="1893397"/>
            <a:ext cx="6847986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A1216B2-A8C9-B1FF-CC98-4E5E57978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40" y="3345410"/>
            <a:ext cx="4639322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579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738513-3103-14C6-B5A1-D36757A2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Döngüleri Karşılaştırma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576DADEE-5F87-6E9B-C65D-2C919DBC0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06" y="1846263"/>
            <a:ext cx="8434314" cy="4022725"/>
          </a:xfrm>
        </p:spPr>
      </p:pic>
    </p:spTree>
    <p:extLst>
      <p:ext uri="{BB962C8B-B14F-4D97-AF65-F5344CB8AC3E}">
        <p14:creationId xmlns:p14="http://schemas.microsoft.com/office/powerpoint/2010/main" val="5894487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BDBFB3-7016-633D-7363-8D18B0AE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 İçe Döngüler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54DDA6-2ABF-390D-EEBA-158944DD5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Birden fazla döngüyü iç içe alabiliriz</a:t>
            </a:r>
          </a:p>
          <a:p>
            <a:r>
              <a:rPr lang="tr-TR" sz="2400" dirty="0"/>
              <a:t>Etiket(</a:t>
            </a:r>
            <a:r>
              <a:rPr lang="tr-TR" sz="2400" dirty="0" err="1"/>
              <a:t>label</a:t>
            </a:r>
            <a:r>
              <a:rPr lang="tr-TR" sz="2400" dirty="0"/>
              <a:t>) kullanarak döngüleri birbirinden ayırabiliriz</a:t>
            </a:r>
          </a:p>
          <a:p>
            <a:r>
              <a:rPr lang="tr-TR" sz="2400" dirty="0"/>
              <a:t>Üst döngüye çıkmak için EXIT kullanarak referans verilen etiketlere gidilir</a:t>
            </a:r>
          </a:p>
          <a:p>
            <a:r>
              <a:rPr lang="tr-TR" sz="2400" dirty="0" err="1"/>
              <a:t>While,basic</a:t>
            </a:r>
            <a:r>
              <a:rPr lang="tr-TR" sz="2400" dirty="0"/>
              <a:t> ve </a:t>
            </a:r>
            <a:r>
              <a:rPr lang="tr-TR" sz="2400" dirty="0" err="1"/>
              <a:t>for</a:t>
            </a:r>
            <a:r>
              <a:rPr lang="tr-TR" sz="2400" dirty="0"/>
              <a:t> döngüleri birbirleri içinde kullanılabilirler</a:t>
            </a:r>
          </a:p>
        </p:txBody>
      </p:sp>
    </p:spTree>
    <p:extLst>
      <p:ext uri="{BB962C8B-B14F-4D97-AF65-F5344CB8AC3E}">
        <p14:creationId xmlns:p14="http://schemas.microsoft.com/office/powerpoint/2010/main" val="358512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BE60E0-7846-A830-F7AC-6BDA9C33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 İçe Döngüler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F7F2480-E481-C989-B582-02E929C8D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6" y="2205305"/>
            <a:ext cx="6382641" cy="3210373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FD4E1D4-0D0E-C907-99D3-32425EE36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37" y="2457752"/>
            <a:ext cx="2534004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575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C30B1F-FD21-A33E-07FB-1F98368D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 İçe Döngüler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EDA2B78-B246-EBAD-7ABE-528778564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49958"/>
            <a:ext cx="5270221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287890B-BBEC-358F-00E2-6413212C6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945" y="2701402"/>
            <a:ext cx="195289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1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13866A-0A62-D9A1-A8FD-9CB82315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 İçe Döngüler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381620C-01DF-5ED2-7A16-57A534529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94036"/>
            <a:ext cx="8316486" cy="2343477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EDF395E-8FB4-0E80-1972-6633A8AF3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394189"/>
            <a:ext cx="3261414" cy="11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253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51F709-7CA4-62BF-68D6-375972F5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İfadesi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996580-14F9-D03A-EF04-6CFF7E78B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Bir sonraki döngü değerinden devam edilmesini sağlar</a:t>
            </a:r>
          </a:p>
          <a:p>
            <a:r>
              <a:rPr lang="tr-TR" dirty="0"/>
              <a:t>Kontrol bir sonraki döngü elamanına bırakılır yada döngüden çıkarılır</a:t>
            </a:r>
          </a:p>
          <a:p>
            <a:r>
              <a:rPr lang="tr-TR" dirty="0"/>
              <a:t>Algoritmaların daha sağlıklı kurulmasını sağlar</a:t>
            </a:r>
          </a:p>
          <a:p>
            <a:r>
              <a:rPr lang="tr-TR" dirty="0"/>
              <a:t>Bazı döngü elemanları üzerinden geçilmesi engellediği için bir miktar performans artışı sağlar</a:t>
            </a:r>
          </a:p>
          <a:p>
            <a:r>
              <a:rPr lang="tr-TR" dirty="0" err="1"/>
              <a:t>Continue</a:t>
            </a:r>
            <a:r>
              <a:rPr lang="tr-TR" dirty="0"/>
              <a:t> yazılmadan da bu fonksiyon başka kod kontrolleri ile sağlanabilir fakat </a:t>
            </a:r>
            <a:r>
              <a:rPr lang="tr-TR" dirty="0" err="1"/>
              <a:t>continue</a:t>
            </a:r>
            <a:r>
              <a:rPr lang="tr-TR" dirty="0"/>
              <a:t> çok daha verimli çalışır</a:t>
            </a:r>
          </a:p>
          <a:p>
            <a:r>
              <a:rPr lang="tr-TR" dirty="0"/>
              <a:t>Oracle 11g ile gelmiştir</a:t>
            </a:r>
          </a:p>
        </p:txBody>
      </p:sp>
    </p:spTree>
    <p:extLst>
      <p:ext uri="{BB962C8B-B14F-4D97-AF65-F5344CB8AC3E}">
        <p14:creationId xmlns:p14="http://schemas.microsoft.com/office/powerpoint/2010/main" val="12857943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7C13B0-0EA0-4C68-AF04-F4DA7E8E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İfadesi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77AD9BC-99DE-A513-4C2F-D57C04510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12" y="1942633"/>
            <a:ext cx="5882325" cy="433594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2E12041-944D-4A90-CF30-422FC95B0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45" y="1870483"/>
            <a:ext cx="1706535" cy="44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30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32ADB9-E46E-F53D-ACCE-424FE152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Continue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İfadesi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209ABF1-A64F-BEA1-3CF6-344E1CED6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22468"/>
            <a:ext cx="5531694" cy="3448773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726A7E9-11DE-1801-E670-DC3C9ABE4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609" y="2031117"/>
            <a:ext cx="1988743" cy="40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635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BE320A-E0EB-55B5-73BE-DF710E9B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Karma Veri Tipleri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65BD1E25-5448-85A3-9E9A-81F140EA18D6}"/>
              </a:ext>
            </a:extLst>
          </p:cNvPr>
          <p:cNvSpPr/>
          <p:nvPr/>
        </p:nvSpPr>
        <p:spPr>
          <a:xfrm>
            <a:off x="1517716" y="3091992"/>
            <a:ext cx="151771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COMPOSITE DATA TYPES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2FE21CB4-B1B0-3CFD-C2F2-D5AF7B73420A}"/>
              </a:ext>
            </a:extLst>
          </p:cNvPr>
          <p:cNvSpPr/>
          <p:nvPr/>
        </p:nvSpPr>
        <p:spPr>
          <a:xfrm>
            <a:off x="3761295" y="2601798"/>
            <a:ext cx="187593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PL/SQL RECORDS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C3A09A79-AB7B-AD54-CCA2-CFD4F941BC58}"/>
              </a:ext>
            </a:extLst>
          </p:cNvPr>
          <p:cNvSpPr/>
          <p:nvPr/>
        </p:nvSpPr>
        <p:spPr>
          <a:xfrm>
            <a:off x="3733015" y="4006392"/>
            <a:ext cx="190421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COLLECTİONS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8EDFF852-9575-A247-4545-B49073DF870C}"/>
              </a:ext>
            </a:extLst>
          </p:cNvPr>
          <p:cNvSpPr/>
          <p:nvPr/>
        </p:nvSpPr>
        <p:spPr>
          <a:xfrm>
            <a:off x="6606304" y="2394408"/>
            <a:ext cx="24811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ASSOCIATIVE ARRAYS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2CFD07CB-4920-797B-B214-30ACBF17F7E3}"/>
              </a:ext>
            </a:extLst>
          </p:cNvPr>
          <p:cNvSpPr/>
          <p:nvPr/>
        </p:nvSpPr>
        <p:spPr>
          <a:xfrm>
            <a:off x="6645897" y="4637987"/>
            <a:ext cx="244154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VARRAYS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0D4B562-B013-9963-4D55-37B22A53BCCB}"/>
              </a:ext>
            </a:extLst>
          </p:cNvPr>
          <p:cNvSpPr/>
          <p:nvPr/>
        </p:nvSpPr>
        <p:spPr>
          <a:xfrm>
            <a:off x="6638355" y="3549192"/>
            <a:ext cx="244908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NESTED TABLES</a:t>
            </a:r>
          </a:p>
        </p:txBody>
      </p:sp>
      <p:sp>
        <p:nvSpPr>
          <p:cNvPr id="10" name="Ok: Sağ 9">
            <a:extLst>
              <a:ext uri="{FF2B5EF4-FFF2-40B4-BE49-F238E27FC236}">
                <a16:creationId xmlns:a16="http://schemas.microsoft.com/office/drawing/2014/main" id="{F372EDEE-6AA3-CDFF-4759-4984CC674CD2}"/>
              </a:ext>
            </a:extLst>
          </p:cNvPr>
          <p:cNvSpPr/>
          <p:nvPr/>
        </p:nvSpPr>
        <p:spPr>
          <a:xfrm rot="19028791">
            <a:off x="3115806" y="3134526"/>
            <a:ext cx="593888" cy="207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k: Sağ 12">
            <a:extLst>
              <a:ext uri="{FF2B5EF4-FFF2-40B4-BE49-F238E27FC236}">
                <a16:creationId xmlns:a16="http://schemas.microsoft.com/office/drawing/2014/main" id="{38349438-261D-1B69-E8E2-5860817383E3}"/>
              </a:ext>
            </a:extLst>
          </p:cNvPr>
          <p:cNvSpPr/>
          <p:nvPr/>
        </p:nvSpPr>
        <p:spPr>
          <a:xfrm rot="2582470">
            <a:off x="3137044" y="3836709"/>
            <a:ext cx="576428" cy="263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k: Sağ 13">
            <a:extLst>
              <a:ext uri="{FF2B5EF4-FFF2-40B4-BE49-F238E27FC236}">
                <a16:creationId xmlns:a16="http://schemas.microsoft.com/office/drawing/2014/main" id="{6B8DEB56-A031-0913-4180-1AEEDA3BD067}"/>
              </a:ext>
            </a:extLst>
          </p:cNvPr>
          <p:cNvSpPr/>
          <p:nvPr/>
        </p:nvSpPr>
        <p:spPr>
          <a:xfrm rot="19023624">
            <a:off x="5489319" y="3363701"/>
            <a:ext cx="1388518" cy="285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k: Sağ 14">
            <a:extLst>
              <a:ext uri="{FF2B5EF4-FFF2-40B4-BE49-F238E27FC236}">
                <a16:creationId xmlns:a16="http://schemas.microsoft.com/office/drawing/2014/main" id="{EE92951E-AA19-BF6A-A501-186226EBBAD0}"/>
              </a:ext>
            </a:extLst>
          </p:cNvPr>
          <p:cNvSpPr/>
          <p:nvPr/>
        </p:nvSpPr>
        <p:spPr>
          <a:xfrm>
            <a:off x="5637229" y="4100661"/>
            <a:ext cx="1008668" cy="238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Ok: Sağ 15">
            <a:extLst>
              <a:ext uri="{FF2B5EF4-FFF2-40B4-BE49-F238E27FC236}">
                <a16:creationId xmlns:a16="http://schemas.microsoft.com/office/drawing/2014/main" id="{92D3DA80-3E48-3FD9-67AA-C82E9185A9E8}"/>
              </a:ext>
            </a:extLst>
          </p:cNvPr>
          <p:cNvSpPr/>
          <p:nvPr/>
        </p:nvSpPr>
        <p:spPr>
          <a:xfrm rot="1845197">
            <a:off x="5580667" y="4752057"/>
            <a:ext cx="1121790" cy="216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304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F7EEE9-419D-5DC3-2980-0D882623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Blok Yapısı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380AC8-9BC3-8A25-D3E1-55E52445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Akış Çizelgesi: İşlem 3">
            <a:extLst>
              <a:ext uri="{FF2B5EF4-FFF2-40B4-BE49-F238E27FC236}">
                <a16:creationId xmlns:a16="http://schemas.microsoft.com/office/drawing/2014/main" id="{DB792B67-8E2E-F297-F5D7-C1BED6EB0CBC}"/>
              </a:ext>
            </a:extLst>
          </p:cNvPr>
          <p:cNvSpPr/>
          <p:nvPr/>
        </p:nvSpPr>
        <p:spPr>
          <a:xfrm>
            <a:off x="1222513" y="3266036"/>
            <a:ext cx="1938131" cy="1182756"/>
          </a:xfrm>
          <a:prstGeom prst="flowChartProcess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PL/SQL Blokları</a:t>
            </a:r>
          </a:p>
        </p:txBody>
      </p:sp>
      <p:sp>
        <p:nvSpPr>
          <p:cNvPr id="6" name="Akış Çizelgesi: İşlem 5">
            <a:extLst>
              <a:ext uri="{FF2B5EF4-FFF2-40B4-BE49-F238E27FC236}">
                <a16:creationId xmlns:a16="http://schemas.microsoft.com/office/drawing/2014/main" id="{038ED4FD-0CC3-F98E-9482-B1FECEC49BBC}"/>
              </a:ext>
            </a:extLst>
          </p:cNvPr>
          <p:cNvSpPr/>
          <p:nvPr/>
        </p:nvSpPr>
        <p:spPr>
          <a:xfrm>
            <a:off x="3922642" y="2499379"/>
            <a:ext cx="1938131" cy="1182756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SubPrograms</a:t>
            </a:r>
            <a:endParaRPr lang="tr-TR" dirty="0"/>
          </a:p>
        </p:txBody>
      </p:sp>
      <p:sp>
        <p:nvSpPr>
          <p:cNvPr id="7" name="Akış Çizelgesi: İşlem 6">
            <a:extLst>
              <a:ext uri="{FF2B5EF4-FFF2-40B4-BE49-F238E27FC236}">
                <a16:creationId xmlns:a16="http://schemas.microsoft.com/office/drawing/2014/main" id="{BC374A14-2364-337A-ACD6-13325AA963A3}"/>
              </a:ext>
            </a:extLst>
          </p:cNvPr>
          <p:cNvSpPr/>
          <p:nvPr/>
        </p:nvSpPr>
        <p:spPr>
          <a:xfrm>
            <a:off x="3922642" y="4065980"/>
            <a:ext cx="1938131" cy="1182756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Anonymous</a:t>
            </a:r>
          </a:p>
          <a:p>
            <a:pPr algn="ctr"/>
            <a:r>
              <a:rPr lang="tr-TR" dirty="0"/>
              <a:t>Bloklar</a:t>
            </a:r>
          </a:p>
        </p:txBody>
      </p:sp>
      <p:sp>
        <p:nvSpPr>
          <p:cNvPr id="8" name="Akış Çizelgesi: İşlem 7">
            <a:extLst>
              <a:ext uri="{FF2B5EF4-FFF2-40B4-BE49-F238E27FC236}">
                <a16:creationId xmlns:a16="http://schemas.microsoft.com/office/drawing/2014/main" id="{2FF5CA19-54C4-5C4A-B3B8-FCBF5ECAF5A2}"/>
              </a:ext>
            </a:extLst>
          </p:cNvPr>
          <p:cNvSpPr/>
          <p:nvPr/>
        </p:nvSpPr>
        <p:spPr>
          <a:xfrm>
            <a:off x="7010401" y="1908001"/>
            <a:ext cx="1938131" cy="11827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Procedure</a:t>
            </a:r>
            <a:endParaRPr lang="tr-TR" dirty="0"/>
          </a:p>
        </p:txBody>
      </p:sp>
      <p:sp>
        <p:nvSpPr>
          <p:cNvPr id="9" name="Akış Çizelgesi: İşlem 8">
            <a:extLst>
              <a:ext uri="{FF2B5EF4-FFF2-40B4-BE49-F238E27FC236}">
                <a16:creationId xmlns:a16="http://schemas.microsoft.com/office/drawing/2014/main" id="{CE2AAED4-B1F3-0FED-C055-CEE9DE9B6B88}"/>
              </a:ext>
            </a:extLst>
          </p:cNvPr>
          <p:cNvSpPr/>
          <p:nvPr/>
        </p:nvSpPr>
        <p:spPr>
          <a:xfrm>
            <a:off x="6992509" y="3277651"/>
            <a:ext cx="1938131" cy="11827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Functions</a:t>
            </a:r>
            <a:endParaRPr lang="tr-TR" dirty="0"/>
          </a:p>
        </p:txBody>
      </p:sp>
      <p:sp>
        <p:nvSpPr>
          <p:cNvPr id="10" name="Akış Çizelgesi: İşlem 9">
            <a:extLst>
              <a:ext uri="{FF2B5EF4-FFF2-40B4-BE49-F238E27FC236}">
                <a16:creationId xmlns:a16="http://schemas.microsoft.com/office/drawing/2014/main" id="{FA75C406-9062-C310-F8E9-3B70443A91AD}"/>
              </a:ext>
            </a:extLst>
          </p:cNvPr>
          <p:cNvSpPr/>
          <p:nvPr/>
        </p:nvSpPr>
        <p:spPr>
          <a:xfrm>
            <a:off x="7010400" y="4592735"/>
            <a:ext cx="1938131" cy="11827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Triggers</a:t>
            </a:r>
            <a:endParaRPr lang="tr-TR" dirty="0"/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D1C9DFD0-4C4E-3672-1411-328D38BF928A}"/>
              </a:ext>
            </a:extLst>
          </p:cNvPr>
          <p:cNvCxnSpPr/>
          <p:nvPr/>
        </p:nvCxnSpPr>
        <p:spPr>
          <a:xfrm flipV="1">
            <a:off x="3260035" y="3090757"/>
            <a:ext cx="546652" cy="51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BC8439BC-D998-C898-FCE6-07DCD1BEA0C0}"/>
              </a:ext>
            </a:extLst>
          </p:cNvPr>
          <p:cNvCxnSpPr/>
          <p:nvPr/>
        </p:nvCxnSpPr>
        <p:spPr>
          <a:xfrm>
            <a:off x="3339548" y="4154557"/>
            <a:ext cx="467139" cy="4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A45073DB-D584-9EF9-B40C-9B6D97EB6764}"/>
              </a:ext>
            </a:extLst>
          </p:cNvPr>
          <p:cNvCxnSpPr/>
          <p:nvPr/>
        </p:nvCxnSpPr>
        <p:spPr>
          <a:xfrm flipV="1">
            <a:off x="6023113" y="2763078"/>
            <a:ext cx="824948" cy="42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675E4785-4A43-A883-3F61-60C905CD4CF6}"/>
              </a:ext>
            </a:extLst>
          </p:cNvPr>
          <p:cNvCxnSpPr/>
          <p:nvPr/>
        </p:nvCxnSpPr>
        <p:spPr>
          <a:xfrm>
            <a:off x="6023113" y="3316376"/>
            <a:ext cx="824948" cy="749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4F748F80-D74A-BB40-5B03-FF3DD74E0A61}"/>
              </a:ext>
            </a:extLst>
          </p:cNvPr>
          <p:cNvCxnSpPr/>
          <p:nvPr/>
        </p:nvCxnSpPr>
        <p:spPr>
          <a:xfrm>
            <a:off x="5953539" y="3429000"/>
            <a:ext cx="1000538" cy="1691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1057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D1439F-B912-2C1E-81E1-82229259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</a:t>
            </a:r>
            <a:r>
              <a:rPr lang="tr-TR" dirty="0" err="1"/>
              <a:t>Record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721619-B586-86CE-B20F-06A8EF73A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 err="1"/>
              <a:t>Record</a:t>
            </a:r>
            <a:r>
              <a:rPr lang="tr-TR" sz="2400" dirty="0"/>
              <a:t> veri </a:t>
            </a:r>
            <a:r>
              <a:rPr lang="tr-TR" sz="2400" dirty="0" err="1"/>
              <a:t>tipleri,farklı</a:t>
            </a:r>
            <a:r>
              <a:rPr lang="tr-TR" sz="2400" dirty="0"/>
              <a:t> tiplerde değişkenlere sahip olabilirler</a:t>
            </a:r>
          </a:p>
          <a:p>
            <a:r>
              <a:rPr lang="tr-TR" sz="2400" dirty="0"/>
              <a:t>Sahip oldukları her bileşenlere alan denilir ve bu bileşenlere aşağıdaki ulaşılır</a:t>
            </a:r>
          </a:p>
          <a:p>
            <a:pPr lvl="1"/>
            <a:r>
              <a:rPr lang="tr-TR" sz="2400" dirty="0" err="1"/>
              <a:t>record_name.field_name</a:t>
            </a:r>
            <a:endParaRPr lang="tr-TR" sz="2400" dirty="0"/>
          </a:p>
          <a:p>
            <a:r>
              <a:rPr lang="tr-TR" sz="2400" dirty="0"/>
              <a:t>Tanımlama ve kullanma</a:t>
            </a:r>
          </a:p>
          <a:p>
            <a:pPr lvl="1"/>
            <a:r>
              <a:rPr lang="tr-TR" sz="2400" dirty="0" err="1"/>
              <a:t>Default</a:t>
            </a:r>
            <a:r>
              <a:rPr lang="tr-TR" sz="2400" dirty="0"/>
              <a:t> değer </a:t>
            </a:r>
            <a:r>
              <a:rPr lang="tr-TR" sz="2400" dirty="0" err="1"/>
              <a:t>verilebilir,Not</a:t>
            </a:r>
            <a:r>
              <a:rPr lang="tr-TR" sz="2400" dirty="0"/>
              <a:t> </a:t>
            </a:r>
            <a:r>
              <a:rPr lang="tr-TR" sz="2400" dirty="0" err="1"/>
              <a:t>Null</a:t>
            </a:r>
            <a:r>
              <a:rPr lang="tr-TR" sz="2400" dirty="0"/>
              <a:t> </a:t>
            </a:r>
            <a:r>
              <a:rPr lang="tr-TR" sz="2400" dirty="0" err="1"/>
              <a:t>constraint</a:t>
            </a:r>
            <a:r>
              <a:rPr lang="tr-TR" sz="2400" dirty="0"/>
              <a:t> </a:t>
            </a:r>
            <a:r>
              <a:rPr lang="tr-TR" sz="2400" dirty="0" err="1"/>
              <a:t>kullanılabilir,illk</a:t>
            </a:r>
            <a:r>
              <a:rPr lang="tr-TR" sz="2400" dirty="0"/>
              <a:t> değer verilebilir</a:t>
            </a:r>
          </a:p>
          <a:p>
            <a:pPr lvl="1"/>
            <a:r>
              <a:rPr lang="tr-TR" sz="2400" dirty="0"/>
              <a:t>Öncelikle </a:t>
            </a:r>
            <a:r>
              <a:rPr lang="tr-TR" sz="2400" dirty="0" err="1"/>
              <a:t>record</a:t>
            </a:r>
            <a:r>
              <a:rPr lang="tr-TR" sz="2400" dirty="0"/>
              <a:t> tipinde bir tip tanımlanır</a:t>
            </a:r>
          </a:p>
          <a:p>
            <a:pPr lvl="1"/>
            <a:r>
              <a:rPr lang="tr-TR" sz="2400" dirty="0"/>
              <a:t>Sonrasında bu </a:t>
            </a:r>
            <a:r>
              <a:rPr lang="tr-TR" sz="2400" dirty="0" err="1"/>
              <a:t>record</a:t>
            </a:r>
            <a:r>
              <a:rPr lang="tr-TR" sz="2400" dirty="0"/>
              <a:t> tipine bir değişken tanımlanır</a:t>
            </a:r>
          </a:p>
        </p:txBody>
      </p:sp>
    </p:spTree>
    <p:extLst>
      <p:ext uri="{BB962C8B-B14F-4D97-AF65-F5344CB8AC3E}">
        <p14:creationId xmlns:p14="http://schemas.microsoft.com/office/powerpoint/2010/main" val="492786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A97DB8-DD8B-5068-3D8E-BCDA4CE4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</a:t>
            </a:r>
            <a:r>
              <a:rPr lang="tr-TR" dirty="0" err="1"/>
              <a:t>Record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24AC254-C275-EE53-785D-2E32B1441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68812"/>
            <a:ext cx="5306764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7DCCC10-22C1-C433-2B3D-6AB8F18C7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31" y="4200490"/>
            <a:ext cx="2634575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191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BB95FF-3717-DF41-7640-AC3B88AF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</a:t>
            </a:r>
            <a:r>
              <a:rPr lang="tr-TR" dirty="0" err="1"/>
              <a:t>Record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86223E5-5127-435B-1318-9BEEC80C7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52" y="1880712"/>
            <a:ext cx="5599970" cy="4250702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3F805FE-C7FF-8210-6A4B-62F8F6124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198" y="3882218"/>
            <a:ext cx="3342550" cy="19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9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B469BF-0E3A-739D-FC03-32E1C6E4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PL/SQL RECORD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53D63DB-3892-0208-40F6-D21508D59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69" y="1966453"/>
            <a:ext cx="3900824" cy="40227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723F6F6-46DC-07FF-1AF9-DAD5BDD6F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01" y="3977816"/>
            <a:ext cx="3610479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254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943B64-C7C9-BDDD-CE4D-98E797A4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Nested</a:t>
            </a:r>
            <a:r>
              <a:rPr lang="tr-TR" dirty="0"/>
              <a:t> </a:t>
            </a:r>
            <a:r>
              <a:rPr lang="tr-TR" dirty="0" err="1"/>
              <a:t>Record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53632F-2DE4-0A78-790D-F68AF421B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1104"/>
            <a:ext cx="4323132" cy="4348512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4DA2EB9-19E8-5CAC-A15D-404ADEA97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44324"/>
            <a:ext cx="3648584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545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EC87CB-1AEC-AC74-3992-36B3A8A7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%ROWTYPE Özelliği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1085AF-BFC6-367B-BF91-C8BE1FA2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Bir Tablo yada </a:t>
            </a:r>
            <a:r>
              <a:rPr lang="tr-TR" dirty="0" err="1"/>
              <a:t>View’ın</a:t>
            </a:r>
            <a:r>
              <a:rPr lang="tr-TR" dirty="0"/>
              <a:t> kolonlarının bir değişken de bulunduğu veri tipidir</a:t>
            </a:r>
          </a:p>
          <a:p>
            <a:r>
              <a:rPr lang="tr-TR" dirty="0"/>
              <a:t>Bu değişkende ki alan isimleri ve tipleri tablo yada </a:t>
            </a:r>
            <a:r>
              <a:rPr lang="tr-TR" dirty="0" err="1"/>
              <a:t>view’dan</a:t>
            </a:r>
            <a:r>
              <a:rPr lang="tr-TR" dirty="0"/>
              <a:t> gelen bilgilerle aynıdır</a:t>
            </a:r>
          </a:p>
          <a:p>
            <a:r>
              <a:rPr lang="tr-TR" dirty="0"/>
              <a:t>Bir tablo satırındaki tüm kolonları, veri tipleri ile birlikte bir </a:t>
            </a:r>
            <a:r>
              <a:rPr lang="tr-TR" dirty="0" err="1"/>
              <a:t>record</a:t>
            </a:r>
            <a:r>
              <a:rPr lang="tr-TR" dirty="0"/>
              <a:t> üzerinde tanımlanmış gibi çalışır</a:t>
            </a:r>
          </a:p>
          <a:p>
            <a:r>
              <a:rPr lang="tr-TR" dirty="0"/>
              <a:t>Tablo yada </a:t>
            </a:r>
            <a:r>
              <a:rPr lang="tr-TR" dirty="0" err="1"/>
              <a:t>view</a:t>
            </a:r>
            <a:r>
              <a:rPr lang="tr-TR" dirty="0"/>
              <a:t> üzerindeki satır bilgileri tutmaya yarar ve çok büyük kolaylık sağlar</a:t>
            </a:r>
          </a:p>
          <a:p>
            <a:r>
              <a:rPr lang="tr-TR" dirty="0"/>
              <a:t>Bu değişkenlere veri aktarılması için Select yada </a:t>
            </a:r>
            <a:r>
              <a:rPr lang="tr-TR" dirty="0" err="1"/>
              <a:t>Fetch</a:t>
            </a:r>
            <a:r>
              <a:rPr lang="tr-TR" dirty="0"/>
              <a:t> kullanılır</a:t>
            </a:r>
          </a:p>
          <a:p>
            <a:r>
              <a:rPr lang="tr-TR" dirty="0"/>
              <a:t>Kolon sırası aynı olmalıdır</a:t>
            </a:r>
          </a:p>
          <a:p>
            <a:r>
              <a:rPr lang="tr-TR" dirty="0"/>
              <a:t>Elle tanımlanmış aynı sırada ve veri tipine sahip </a:t>
            </a:r>
            <a:r>
              <a:rPr lang="tr-TR" dirty="0" err="1"/>
              <a:t>record</a:t>
            </a:r>
            <a:r>
              <a:rPr lang="tr-TR" dirty="0"/>
              <a:t> değişkenlerle atama yapılabilir</a:t>
            </a:r>
          </a:p>
          <a:p>
            <a:pPr marL="0" indent="0">
              <a:buNone/>
            </a:pP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2780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848F30-4F37-C69E-AD94-808278CD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%ROWTYPE Özelliği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A5C9CFC-0A4C-1270-1CCE-29E4114D3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32" y="1836677"/>
            <a:ext cx="6616686" cy="293328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D12729B-F72C-730F-8DC3-2473E5F30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32" y="4869279"/>
            <a:ext cx="4420217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44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9D2C38-0F7F-679F-401B-A605166B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%ROWTYPE SELECT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ACEBD0D-33A9-7B7E-228A-901F02D88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44" y="2039589"/>
            <a:ext cx="6979595" cy="304061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0DFABA9-7A12-FF02-C77C-F5E0225DE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080205"/>
            <a:ext cx="3705742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73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15E705-1E90-3B18-E30A-2E7E4A23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%ROWTYPE </a:t>
            </a:r>
            <a:r>
              <a:rPr lang="tr-TR" dirty="0" err="1"/>
              <a:t>Insert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F17F504-C85C-A09B-C38A-B310CE815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38800"/>
            <a:ext cx="6096851" cy="226726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EA078B0-4AED-8BD9-6DEA-044027071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" y="1847654"/>
            <a:ext cx="6157811" cy="158134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A2BDE7A-E9D2-40A9-BCA0-F92304AFC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406066"/>
            <a:ext cx="9452885" cy="6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41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BC9184-9576-46B3-D052-A4CFB1D9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%ROWTYPE Update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8DFEFD8-D799-C116-F4B1-E6BB450B3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92" y="1882220"/>
            <a:ext cx="6450711" cy="4009533"/>
          </a:xfrm>
        </p:spPr>
      </p:pic>
    </p:spTree>
    <p:extLst>
      <p:ext uri="{BB962C8B-B14F-4D97-AF65-F5344CB8AC3E}">
        <p14:creationId xmlns:p14="http://schemas.microsoft.com/office/powerpoint/2010/main" val="157755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A8F311-24D7-12A0-E97E-B0175D4A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Anonymous Blok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C0DDA1-F9D1-D780-5E9A-1A6C046AD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İsimsiz Bloklardır</a:t>
            </a:r>
          </a:p>
          <a:p>
            <a:r>
              <a:rPr lang="tr-TR" dirty="0"/>
              <a:t>Uygulama her çalıştığında </a:t>
            </a:r>
            <a:r>
              <a:rPr lang="tr-TR" dirty="0" err="1"/>
              <a:t>compile</a:t>
            </a:r>
            <a:r>
              <a:rPr lang="tr-TR" dirty="0"/>
              <a:t> </a:t>
            </a:r>
            <a:r>
              <a:rPr lang="tr-TR" dirty="0" err="1"/>
              <a:t>edillirler</a:t>
            </a:r>
            <a:endParaRPr lang="tr-TR" dirty="0"/>
          </a:p>
          <a:p>
            <a:r>
              <a:rPr lang="tr-TR" dirty="0"/>
              <a:t>Database içerisinde saklanmazlar</a:t>
            </a:r>
          </a:p>
          <a:p>
            <a:r>
              <a:rPr lang="tr-TR" dirty="0"/>
              <a:t>Run time zamanında PL/SQL Engine tarafından çalıştırılırlar</a:t>
            </a:r>
          </a:p>
          <a:p>
            <a:r>
              <a:rPr lang="tr-TR" dirty="0"/>
              <a:t>Eğer aynı blok tekrar tekrar kullanılmak istenirse yeniden yazılmalıdır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483209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C32CEF-9CF8-96C9-3620-2E0FFC49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Collections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A37C93-EA33-A7AE-75BA-C121A104A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Collections</a:t>
            </a:r>
            <a:r>
              <a:rPr lang="tr-TR" dirty="0"/>
              <a:t> veri tipleri bünyesinde birden fazla veri tipi bulundurabilir</a:t>
            </a:r>
          </a:p>
          <a:p>
            <a:r>
              <a:rPr lang="tr-TR" dirty="0" err="1"/>
              <a:t>Collections</a:t>
            </a:r>
            <a:r>
              <a:rPr lang="tr-TR" dirty="0"/>
              <a:t> içerisinde her bir bileşen element olarak adlandırılır</a:t>
            </a:r>
          </a:p>
          <a:p>
            <a:pPr lvl="1"/>
            <a:r>
              <a:rPr lang="tr-TR" dirty="0"/>
              <a:t>Bu </a:t>
            </a:r>
            <a:r>
              <a:rPr lang="tr-TR" dirty="0" err="1"/>
              <a:t>elemetlere</a:t>
            </a:r>
            <a:r>
              <a:rPr lang="tr-TR" dirty="0"/>
              <a:t> bir </a:t>
            </a:r>
            <a:r>
              <a:rPr lang="tr-TR" dirty="0" err="1"/>
              <a:t>index</a:t>
            </a:r>
            <a:r>
              <a:rPr lang="tr-TR" dirty="0"/>
              <a:t> vasıtasıyla ulaşılır</a:t>
            </a:r>
          </a:p>
          <a:p>
            <a:pPr lvl="1"/>
            <a:r>
              <a:rPr lang="tr-TR" dirty="0" err="1"/>
              <a:t>collection_name</a:t>
            </a:r>
            <a:r>
              <a:rPr lang="tr-TR" dirty="0"/>
              <a:t>(</a:t>
            </a:r>
            <a:r>
              <a:rPr lang="tr-TR" dirty="0" err="1"/>
              <a:t>index</a:t>
            </a:r>
            <a:r>
              <a:rPr lang="tr-TR" dirty="0"/>
              <a:t>)</a:t>
            </a:r>
          </a:p>
          <a:p>
            <a:r>
              <a:rPr lang="tr-TR" dirty="0"/>
              <a:t>Üç tipi vardır</a:t>
            </a:r>
          </a:p>
          <a:p>
            <a:pPr lvl="1"/>
            <a:r>
              <a:rPr lang="tr-TR" dirty="0" err="1"/>
              <a:t>Associative</a:t>
            </a:r>
            <a:r>
              <a:rPr lang="tr-TR" dirty="0"/>
              <a:t> </a:t>
            </a:r>
            <a:r>
              <a:rPr lang="tr-TR" dirty="0" err="1"/>
              <a:t>Arrays</a:t>
            </a:r>
            <a:endParaRPr lang="tr-TR" dirty="0"/>
          </a:p>
          <a:p>
            <a:pPr lvl="1"/>
            <a:r>
              <a:rPr lang="tr-TR" dirty="0" err="1"/>
              <a:t>Nested</a:t>
            </a:r>
            <a:r>
              <a:rPr lang="tr-TR" dirty="0"/>
              <a:t> </a:t>
            </a:r>
            <a:r>
              <a:rPr lang="tr-TR" dirty="0" err="1"/>
              <a:t>Tables</a:t>
            </a:r>
            <a:endParaRPr lang="tr-TR" dirty="0"/>
          </a:p>
          <a:p>
            <a:pPr lvl="1"/>
            <a:r>
              <a:rPr lang="tr-TR" dirty="0" err="1"/>
              <a:t>Varrays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960214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F98E90-6897-5E03-6BBE-1A8D4F3A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Associative</a:t>
            </a:r>
            <a:r>
              <a:rPr lang="tr-TR" dirty="0"/>
              <a:t> </a:t>
            </a:r>
            <a:r>
              <a:rPr lang="tr-TR" dirty="0" err="1"/>
              <a:t>Arrays</a:t>
            </a:r>
            <a:r>
              <a:rPr lang="tr-TR" dirty="0"/>
              <a:t>(Index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Tables</a:t>
            </a:r>
            <a:r>
              <a:rPr lang="tr-TR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F2891F-0CDA-901C-DE59-F7EA0255C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Tek boyutlu bir dizidir</a:t>
            </a:r>
          </a:p>
          <a:p>
            <a:r>
              <a:rPr lang="tr-TR" dirty="0"/>
              <a:t>Bu dizilerin 2 kolonu vardır</a:t>
            </a:r>
          </a:p>
          <a:p>
            <a:pPr lvl="1"/>
            <a:r>
              <a:rPr lang="tr-TR" dirty="0" err="1"/>
              <a:t>Key</a:t>
            </a:r>
            <a:r>
              <a:rPr lang="tr-TR" dirty="0"/>
              <a:t>: </a:t>
            </a:r>
            <a:r>
              <a:rPr lang="tr-TR" dirty="0" err="1"/>
              <a:t>String</a:t>
            </a:r>
            <a:r>
              <a:rPr lang="tr-TR" dirty="0"/>
              <a:t> yada </a:t>
            </a:r>
            <a:r>
              <a:rPr lang="tr-TR" dirty="0" err="1"/>
              <a:t>integer</a:t>
            </a:r>
            <a:r>
              <a:rPr lang="tr-TR" dirty="0"/>
              <a:t> veri tipi değerinde bir </a:t>
            </a:r>
            <a:r>
              <a:rPr lang="tr-TR" dirty="0" err="1"/>
              <a:t>değerdir.Unique</a:t>
            </a:r>
            <a:r>
              <a:rPr lang="tr-TR" dirty="0"/>
              <a:t> olmalıdır</a:t>
            </a:r>
          </a:p>
          <a:p>
            <a:pPr lvl="1"/>
            <a:r>
              <a:rPr lang="tr-TR" dirty="0"/>
              <a:t>Value: Tek bir değer yada </a:t>
            </a:r>
            <a:r>
              <a:rPr lang="tr-TR" dirty="0" err="1"/>
              <a:t>record</a:t>
            </a:r>
            <a:r>
              <a:rPr lang="tr-TR" dirty="0"/>
              <a:t> tipinde bir değerdir</a:t>
            </a:r>
          </a:p>
          <a:p>
            <a:r>
              <a:rPr lang="tr-TR" dirty="0" err="1"/>
              <a:t>variable_name</a:t>
            </a:r>
            <a:r>
              <a:rPr lang="tr-TR" dirty="0"/>
              <a:t>(</a:t>
            </a:r>
            <a:r>
              <a:rPr lang="tr-TR" dirty="0" err="1"/>
              <a:t>index</a:t>
            </a:r>
            <a:r>
              <a:rPr lang="tr-TR" dirty="0"/>
              <a:t>) şeklinde değerlere ulaşılabilir</a:t>
            </a:r>
          </a:p>
          <a:p>
            <a:r>
              <a:rPr lang="tr-TR" dirty="0"/>
              <a:t>İlk tanımlanırken değer ataması yapılmaz</a:t>
            </a:r>
          </a:p>
          <a:p>
            <a:r>
              <a:rPr lang="tr-TR" dirty="0"/>
              <a:t>Bu dizilerde kayıt sayıları dinamik olarak arttırılabilir</a:t>
            </a:r>
          </a:p>
          <a:p>
            <a:r>
              <a:rPr lang="tr-TR" dirty="0" err="1"/>
              <a:t>Key</a:t>
            </a:r>
            <a:r>
              <a:rPr lang="tr-TR" dirty="0"/>
              <a:t> değerler sırası olmak zorunda değildir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D276C52-FCD2-BA8A-8F1A-4FD854A0E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129" y="3771375"/>
            <a:ext cx="2430551" cy="22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29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BE3825-B17D-E01B-5611-8928E79F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Associative</a:t>
            </a:r>
            <a:r>
              <a:rPr lang="tr-TR" dirty="0"/>
              <a:t> </a:t>
            </a:r>
            <a:r>
              <a:rPr lang="tr-TR" dirty="0" err="1"/>
              <a:t>Arrays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0DF7E0A-0C49-7168-D60C-3C9F8C33A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64954"/>
            <a:ext cx="10058400" cy="3585342"/>
          </a:xfrm>
        </p:spPr>
      </p:pic>
    </p:spTree>
    <p:extLst>
      <p:ext uri="{BB962C8B-B14F-4D97-AF65-F5344CB8AC3E}">
        <p14:creationId xmlns:p14="http://schemas.microsoft.com/office/powerpoint/2010/main" val="18010538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81E45D-DFA8-F8D8-728A-34D61694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Associative</a:t>
            </a:r>
            <a:r>
              <a:rPr lang="tr-TR" dirty="0"/>
              <a:t> </a:t>
            </a:r>
            <a:r>
              <a:rPr lang="tr-TR" dirty="0" err="1"/>
              <a:t>Arrays</a:t>
            </a:r>
            <a:endParaRPr lang="tr-TR" dirty="0"/>
          </a:p>
        </p:txBody>
      </p:sp>
      <p:sp>
        <p:nvSpPr>
          <p:cNvPr id="10" name="Metin Yer Tutucusu 9">
            <a:extLst>
              <a:ext uri="{FF2B5EF4-FFF2-40B4-BE49-F238E27FC236}">
                <a16:creationId xmlns:a16="http://schemas.microsoft.com/office/drawing/2014/main" id="{67E6E4AB-E68C-057C-2635-3E587103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714" y="1846052"/>
            <a:ext cx="4588326" cy="736282"/>
          </a:xfrm>
        </p:spPr>
        <p:txBody>
          <a:bodyPr/>
          <a:lstStyle/>
          <a:p>
            <a:r>
              <a:rPr lang="tr-TR" dirty="0"/>
              <a:t>SYNTAX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2282352C-5C0F-600E-D7F4-F00445DB1B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14" y="2582863"/>
            <a:ext cx="4239210" cy="3378200"/>
          </a:xfrm>
        </p:spPr>
      </p:pic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22AE59B3-8CA5-B484-BA3B-42CDED43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6288" y="1846052"/>
            <a:ext cx="4599391" cy="736282"/>
          </a:xfrm>
        </p:spPr>
        <p:txBody>
          <a:bodyPr/>
          <a:lstStyle/>
          <a:p>
            <a:r>
              <a:rPr lang="tr-TR" dirty="0"/>
              <a:t>örnek</a:t>
            </a: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67C869EF-1063-69D7-52AB-F677E487D0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89" y="2582863"/>
            <a:ext cx="4261022" cy="3378200"/>
          </a:xfrm>
        </p:spPr>
      </p:pic>
    </p:spTree>
    <p:extLst>
      <p:ext uri="{BB962C8B-B14F-4D97-AF65-F5344CB8AC3E}">
        <p14:creationId xmlns:p14="http://schemas.microsoft.com/office/powerpoint/2010/main" val="39386542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5AA794-3F30-7D93-CE1C-9ED0F598B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Associative</a:t>
            </a:r>
            <a:r>
              <a:rPr lang="tr-TR" dirty="0"/>
              <a:t> </a:t>
            </a:r>
            <a:r>
              <a:rPr lang="tr-TR" dirty="0" err="1"/>
              <a:t>Arrays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F3AB5E1-5BAE-9208-0AC0-C6AD882C7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7174"/>
            <a:ext cx="5334744" cy="401058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652CC86-CBEF-ECA9-2C26-AA850217B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390" y="3942466"/>
            <a:ext cx="4410691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316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09427F-7312-8E37-4B15-5F9E961F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Associative</a:t>
            </a:r>
            <a:r>
              <a:rPr lang="tr-TR" dirty="0"/>
              <a:t> </a:t>
            </a:r>
            <a:r>
              <a:rPr lang="tr-TR" dirty="0" err="1"/>
              <a:t>Arrays</a:t>
            </a:r>
            <a:r>
              <a:rPr lang="tr-TR" dirty="0"/>
              <a:t> - %ROWTYPE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71CA79A-1235-9D44-0AEF-A1500694E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23813"/>
            <a:ext cx="6563641" cy="3561911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2CEEC1B-73CA-5919-3A2B-BB441838A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38" y="5578311"/>
            <a:ext cx="6563641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977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C27D65-3070-E689-46A2-1F29AE04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Associative</a:t>
            </a:r>
            <a:r>
              <a:rPr lang="tr-TR" dirty="0"/>
              <a:t> </a:t>
            </a:r>
            <a:r>
              <a:rPr lang="tr-TR" dirty="0" err="1"/>
              <a:t>Arrays</a:t>
            </a:r>
            <a:r>
              <a:rPr lang="tr-TR" dirty="0"/>
              <a:t> - %ROWTYPE-2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A906BEE-3FCC-3462-909D-C34A92AA8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76" y="1857693"/>
            <a:ext cx="5686167" cy="3262948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65B02D0-2F24-8898-0CF3-A08531580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72" y="1857693"/>
            <a:ext cx="5115241" cy="17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580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00A1CD-B5A2-BE2B-DA08-7B1039C1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Associative</a:t>
            </a:r>
            <a:r>
              <a:rPr lang="tr-TR" dirty="0"/>
              <a:t> </a:t>
            </a:r>
            <a:r>
              <a:rPr lang="tr-TR" dirty="0" err="1"/>
              <a:t>Arrays</a:t>
            </a:r>
            <a:r>
              <a:rPr lang="tr-TR" dirty="0"/>
              <a:t> - </a:t>
            </a:r>
            <a:r>
              <a:rPr lang="tr-TR" dirty="0" err="1"/>
              <a:t>Record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09C116-8310-0C0D-1FFB-BA40BB04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520" y="1845734"/>
            <a:ext cx="4783160" cy="4023360"/>
          </a:xfrm>
        </p:spPr>
        <p:txBody>
          <a:bodyPr/>
          <a:lstStyle/>
          <a:p>
            <a:endParaRPr lang="tr-TR" dirty="0"/>
          </a:p>
          <a:p>
            <a:r>
              <a:rPr lang="tr-TR" dirty="0"/>
              <a:t>2 personelin 3 adet bilgisini </a:t>
            </a:r>
            <a:r>
              <a:rPr lang="tr-TR" dirty="0" err="1"/>
              <a:t>collection</a:t>
            </a:r>
            <a:r>
              <a:rPr lang="tr-TR" dirty="0"/>
              <a:t> üzerinde tutma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699C7D2B-6736-1615-F2EF-95A22F03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964477"/>
            <a:ext cx="5295532" cy="390461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5189A9A-0D9D-A1C3-9C78-9E4BAA85A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77" y="4830724"/>
            <a:ext cx="2181529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08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9FAED7C4-8F52-B467-BA37-37FDA9493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COLLECTION</a:t>
            </a:r>
          </a:p>
        </p:txBody>
      </p:sp>
      <p:sp>
        <p:nvSpPr>
          <p:cNvPr id="5" name="Alt Başlık 4">
            <a:extLst>
              <a:ext uri="{FF2B5EF4-FFF2-40B4-BE49-F238E27FC236}">
                <a16:creationId xmlns:a16="http://schemas.microsoft.com/office/drawing/2014/main" id="{D898A949-9A50-5D79-6AED-385BC27B0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3246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E78859-55CC-F3E5-83DA-C12F9C4B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Collection </a:t>
            </a:r>
            <a:r>
              <a:rPr lang="tr-TR" dirty="0" err="1"/>
              <a:t>Metodları</a:t>
            </a:r>
            <a:endParaRPr lang="tr-TR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018CAD6D-92B3-658C-C172-322B0B40F8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363666"/>
              </p:ext>
            </p:extLst>
          </p:nvPr>
        </p:nvGraphicFramePr>
        <p:xfrm>
          <a:off x="2828041" y="246982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9022311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652782"/>
                  </a:ext>
                </a:extLst>
              </a:tr>
            </a:tbl>
          </a:graphicData>
        </a:graphic>
      </p:graphicFrame>
      <p:graphicFrame>
        <p:nvGraphicFramePr>
          <p:cNvPr id="9" name="Tablo 9">
            <a:extLst>
              <a:ext uri="{FF2B5EF4-FFF2-40B4-BE49-F238E27FC236}">
                <a16:creationId xmlns:a16="http://schemas.microsoft.com/office/drawing/2014/main" id="{45383BB4-CAA7-D94D-B502-CF9C1F61C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630631"/>
              </p:ext>
            </p:extLst>
          </p:nvPr>
        </p:nvGraphicFramePr>
        <p:xfrm>
          <a:off x="650449" y="1760161"/>
          <a:ext cx="10505231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0082">
                  <a:extLst>
                    <a:ext uri="{9D8B030D-6E8A-4147-A177-3AD203B41FA5}">
                      <a16:colId xmlns:a16="http://schemas.microsoft.com/office/drawing/2014/main" val="2518469817"/>
                    </a:ext>
                  </a:extLst>
                </a:gridCol>
                <a:gridCol w="8215149">
                  <a:extLst>
                    <a:ext uri="{9D8B030D-6E8A-4147-A177-3AD203B41FA5}">
                      <a16:colId xmlns:a16="http://schemas.microsoft.com/office/drawing/2014/main" val="3885816998"/>
                    </a:ext>
                  </a:extLst>
                </a:gridCol>
              </a:tblGrid>
              <a:tr h="292660">
                <a:tc>
                  <a:txBody>
                    <a:bodyPr/>
                    <a:lstStyle/>
                    <a:p>
                      <a:r>
                        <a:rPr lang="tr-TR" sz="1400" dirty="0" err="1"/>
                        <a:t>Metod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Açıklama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56621"/>
                  </a:ext>
                </a:extLst>
              </a:tr>
              <a:tr h="455910">
                <a:tc>
                  <a:txBody>
                    <a:bodyPr/>
                    <a:lstStyle/>
                    <a:p>
                      <a:r>
                        <a:rPr lang="tr-TR" sz="1400" dirty="0" err="1"/>
                        <a:t>Exists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/>
                        <a:t>Exists</a:t>
                      </a:r>
                      <a:r>
                        <a:rPr lang="tr-TR" sz="1400" dirty="0"/>
                        <a:t>: Herhangi bir element varsa </a:t>
                      </a:r>
                      <a:r>
                        <a:rPr lang="tr-TR" sz="1400" dirty="0" err="1"/>
                        <a:t>true</a:t>
                      </a:r>
                      <a:r>
                        <a:rPr lang="tr-TR" sz="1400" dirty="0"/>
                        <a:t> döner</a:t>
                      </a:r>
                    </a:p>
                    <a:p>
                      <a:r>
                        <a:rPr lang="tr-TR" sz="1400" b="1" dirty="0" err="1"/>
                        <a:t>Exists</a:t>
                      </a:r>
                      <a:r>
                        <a:rPr lang="tr-TR" sz="1400" b="1" dirty="0"/>
                        <a:t>(n): </a:t>
                      </a:r>
                      <a:r>
                        <a:rPr lang="tr-TR" sz="1400" dirty="0"/>
                        <a:t>n </a:t>
                      </a:r>
                      <a:r>
                        <a:rPr lang="tr-TR" sz="1400" dirty="0" err="1"/>
                        <a:t>indexli</a:t>
                      </a:r>
                      <a:r>
                        <a:rPr lang="tr-TR" sz="1400" dirty="0"/>
                        <a:t> element varsa </a:t>
                      </a:r>
                      <a:r>
                        <a:rPr lang="tr-TR" sz="1400" dirty="0" err="1"/>
                        <a:t>true</a:t>
                      </a:r>
                      <a:r>
                        <a:rPr lang="tr-TR" sz="1400" dirty="0"/>
                        <a:t> döner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75444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r>
                        <a:rPr lang="tr-TR" sz="1400" dirty="0" err="1"/>
                        <a:t>Count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Element sayısını döner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429034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r>
                        <a:rPr lang="tr-TR" sz="14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İlk (en küçük) </a:t>
                      </a:r>
                      <a:r>
                        <a:rPr lang="tr-TR" sz="1400" dirty="0" err="1"/>
                        <a:t>index</a:t>
                      </a:r>
                      <a:r>
                        <a:rPr lang="tr-TR" sz="1400" dirty="0"/>
                        <a:t> numarasını </a:t>
                      </a:r>
                      <a:r>
                        <a:rPr lang="tr-TR" sz="1400" dirty="0" err="1"/>
                        <a:t>döner.Null</a:t>
                      </a:r>
                      <a:r>
                        <a:rPr lang="tr-TR" sz="1400" dirty="0"/>
                        <a:t> dönerse </a:t>
                      </a:r>
                      <a:r>
                        <a:rPr lang="tr-TR" sz="1400" dirty="0" err="1"/>
                        <a:t>collection</a:t>
                      </a:r>
                      <a:r>
                        <a:rPr lang="tr-TR" sz="1400" dirty="0"/>
                        <a:t> boş demektir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726698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r>
                        <a:rPr lang="tr-TR" sz="1400" dirty="0" err="1"/>
                        <a:t>Last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Son(en büyük) </a:t>
                      </a:r>
                      <a:r>
                        <a:rPr lang="tr-TR" sz="1400" dirty="0" err="1"/>
                        <a:t>index</a:t>
                      </a:r>
                      <a:r>
                        <a:rPr lang="tr-TR" sz="1400" dirty="0"/>
                        <a:t> numarasını </a:t>
                      </a:r>
                      <a:r>
                        <a:rPr lang="tr-TR" sz="1400" dirty="0" err="1"/>
                        <a:t>döner.Null</a:t>
                      </a:r>
                      <a:r>
                        <a:rPr lang="tr-TR" sz="1400" dirty="0"/>
                        <a:t> dönerse </a:t>
                      </a:r>
                      <a:r>
                        <a:rPr lang="tr-TR" sz="1400" dirty="0" err="1"/>
                        <a:t>collection</a:t>
                      </a:r>
                      <a:r>
                        <a:rPr lang="tr-TR" sz="1400" dirty="0"/>
                        <a:t> boş demektir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24011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r>
                        <a:rPr lang="tr-TR" sz="1400" dirty="0" err="1"/>
                        <a:t>Prior</a:t>
                      </a:r>
                      <a:r>
                        <a:rPr lang="tr-TR" sz="1400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N </a:t>
                      </a:r>
                      <a:r>
                        <a:rPr lang="tr-TR" sz="1400" dirty="0" err="1"/>
                        <a:t>indexli</a:t>
                      </a:r>
                      <a:r>
                        <a:rPr lang="tr-TR" sz="1400" dirty="0"/>
                        <a:t> elementten önceki elementin </a:t>
                      </a:r>
                      <a:r>
                        <a:rPr lang="tr-TR" sz="1400" dirty="0" err="1"/>
                        <a:t>index</a:t>
                      </a:r>
                      <a:r>
                        <a:rPr lang="tr-TR" sz="1400" dirty="0"/>
                        <a:t> numarasını döner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69484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r>
                        <a:rPr lang="tr-TR" sz="1400" dirty="0" err="1"/>
                        <a:t>Next</a:t>
                      </a:r>
                      <a:r>
                        <a:rPr lang="tr-TR" sz="1400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N </a:t>
                      </a:r>
                      <a:r>
                        <a:rPr lang="tr-TR" sz="1400" dirty="0" err="1"/>
                        <a:t>indxli</a:t>
                      </a:r>
                      <a:r>
                        <a:rPr lang="tr-TR" sz="1400" dirty="0"/>
                        <a:t> elementten sonraki elementin </a:t>
                      </a:r>
                      <a:r>
                        <a:rPr lang="tr-TR" sz="1400" dirty="0" err="1"/>
                        <a:t>index</a:t>
                      </a:r>
                      <a:r>
                        <a:rPr lang="tr-TR" sz="1400" dirty="0"/>
                        <a:t> numarasını döner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660259"/>
                  </a:ext>
                </a:extLst>
              </a:tr>
              <a:tr h="643638">
                <a:tc>
                  <a:txBody>
                    <a:bodyPr/>
                    <a:lstStyle/>
                    <a:p>
                      <a:r>
                        <a:rPr lang="tr-TR" sz="1400" dirty="0" err="1"/>
                        <a:t>Delete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/>
                        <a:t>Delete</a:t>
                      </a:r>
                      <a:r>
                        <a:rPr lang="tr-TR" sz="1400" dirty="0"/>
                        <a:t>: Tüm elementleri siler</a:t>
                      </a:r>
                    </a:p>
                    <a:p>
                      <a:r>
                        <a:rPr lang="tr-TR" sz="1400" b="1" dirty="0" err="1"/>
                        <a:t>Delete</a:t>
                      </a:r>
                      <a:r>
                        <a:rPr lang="tr-TR" sz="1400" dirty="0"/>
                        <a:t>(n): n </a:t>
                      </a:r>
                      <a:r>
                        <a:rPr lang="tr-TR" sz="1400" dirty="0" err="1"/>
                        <a:t>indexli</a:t>
                      </a:r>
                      <a:r>
                        <a:rPr lang="tr-TR" sz="1400" dirty="0"/>
                        <a:t> elementi siler</a:t>
                      </a:r>
                    </a:p>
                    <a:p>
                      <a:r>
                        <a:rPr lang="tr-TR" sz="1400" b="1" dirty="0" err="1"/>
                        <a:t>Delete</a:t>
                      </a:r>
                      <a:r>
                        <a:rPr lang="tr-TR" sz="1400" b="1" dirty="0"/>
                        <a:t>(</a:t>
                      </a:r>
                      <a:r>
                        <a:rPr lang="tr-TR" sz="1400" b="1" dirty="0" err="1"/>
                        <a:t>m,n</a:t>
                      </a:r>
                      <a:r>
                        <a:rPr lang="tr-TR" sz="1400" b="1" dirty="0"/>
                        <a:t>): </a:t>
                      </a:r>
                      <a:r>
                        <a:rPr lang="tr-TR" sz="1400" dirty="0"/>
                        <a:t>m ve n elementi arasındaki verileri siler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556812"/>
                  </a:ext>
                </a:extLst>
              </a:tr>
              <a:tr h="831365">
                <a:tc>
                  <a:txBody>
                    <a:bodyPr/>
                    <a:lstStyle/>
                    <a:p>
                      <a:r>
                        <a:rPr lang="tr-TR" sz="1400" dirty="0" err="1"/>
                        <a:t>Extend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/>
                        <a:t>Nested</a:t>
                      </a:r>
                      <a:r>
                        <a:rPr lang="tr-TR" sz="1400" dirty="0"/>
                        <a:t> </a:t>
                      </a:r>
                      <a:r>
                        <a:rPr lang="tr-TR" sz="1400" dirty="0" err="1"/>
                        <a:t>Table</a:t>
                      </a:r>
                      <a:r>
                        <a:rPr lang="tr-TR" sz="1400" dirty="0"/>
                        <a:t> ve </a:t>
                      </a:r>
                      <a:r>
                        <a:rPr lang="tr-TR" sz="1400" dirty="0" err="1"/>
                        <a:t>Varray</a:t>
                      </a:r>
                      <a:r>
                        <a:rPr lang="tr-TR" sz="1400" dirty="0"/>
                        <a:t> tiplerini kullanır</a:t>
                      </a:r>
                    </a:p>
                    <a:p>
                      <a:r>
                        <a:rPr lang="tr-TR" sz="1400" b="1" dirty="0" err="1"/>
                        <a:t>Extend</a:t>
                      </a:r>
                      <a:r>
                        <a:rPr lang="tr-TR" sz="1400" dirty="0" err="1"/>
                        <a:t>:Bir</a:t>
                      </a:r>
                      <a:r>
                        <a:rPr lang="tr-TR" sz="1400" dirty="0"/>
                        <a:t> elemanlık yer açar</a:t>
                      </a:r>
                    </a:p>
                    <a:p>
                      <a:r>
                        <a:rPr lang="tr-TR" sz="1400" b="1" dirty="0" err="1"/>
                        <a:t>Extend</a:t>
                      </a:r>
                      <a:r>
                        <a:rPr lang="tr-TR" sz="1400" b="1" dirty="0"/>
                        <a:t>(n):</a:t>
                      </a:r>
                      <a:r>
                        <a:rPr lang="tr-TR" sz="1400" dirty="0"/>
                        <a:t>n sayısı kadar elemanlık yer açar</a:t>
                      </a:r>
                    </a:p>
                    <a:p>
                      <a:r>
                        <a:rPr lang="tr-TR" sz="1400" b="1" dirty="0" err="1"/>
                        <a:t>Extend</a:t>
                      </a:r>
                      <a:r>
                        <a:rPr lang="tr-TR" sz="1400" b="1" dirty="0"/>
                        <a:t>(</a:t>
                      </a:r>
                      <a:r>
                        <a:rPr lang="tr-TR" sz="1400" b="1" dirty="0" err="1"/>
                        <a:t>i,n</a:t>
                      </a:r>
                      <a:r>
                        <a:rPr lang="tr-TR" sz="1400" b="1" dirty="0"/>
                        <a:t>):</a:t>
                      </a:r>
                      <a:r>
                        <a:rPr lang="tr-TR" sz="1400" dirty="0"/>
                        <a:t>i </a:t>
                      </a:r>
                      <a:r>
                        <a:rPr lang="tr-TR" sz="1400" dirty="0" err="1"/>
                        <a:t>nolu</a:t>
                      </a:r>
                      <a:r>
                        <a:rPr lang="tr-TR" sz="1400" dirty="0"/>
                        <a:t> elementten itibaren n kadar yer açar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972498"/>
                  </a:ext>
                </a:extLst>
              </a:tr>
              <a:tr h="455910">
                <a:tc>
                  <a:txBody>
                    <a:bodyPr/>
                    <a:lstStyle/>
                    <a:p>
                      <a:r>
                        <a:rPr lang="tr-TR" sz="1400" dirty="0" err="1"/>
                        <a:t>Trim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1" dirty="0" err="1"/>
                        <a:t>Trim:</a:t>
                      </a:r>
                      <a:r>
                        <a:rPr lang="tr-TR" sz="1400" dirty="0" err="1"/>
                        <a:t>Collection</a:t>
                      </a:r>
                      <a:r>
                        <a:rPr lang="tr-TR" sz="1400" dirty="0"/>
                        <a:t> sonundan bir eleman siler</a:t>
                      </a:r>
                    </a:p>
                    <a:p>
                      <a:r>
                        <a:rPr lang="tr-TR" sz="1400" b="1" dirty="0" err="1"/>
                        <a:t>Trim</a:t>
                      </a:r>
                      <a:r>
                        <a:rPr lang="tr-TR" sz="1400" b="1" dirty="0"/>
                        <a:t>(n):</a:t>
                      </a:r>
                      <a:r>
                        <a:rPr lang="tr-TR" sz="1400" dirty="0"/>
                        <a:t>Collection sonundan bir eleman siler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666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826313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4550</TotalTime>
  <Words>3806</Words>
  <Application>Microsoft Office PowerPoint</Application>
  <PresentationFormat>Geniş ekran</PresentationFormat>
  <Paragraphs>729</Paragraphs>
  <Slides>185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185</vt:i4>
      </vt:variant>
    </vt:vector>
  </HeadingPairs>
  <TitlesOfParts>
    <vt:vector size="188" baseType="lpstr">
      <vt:lpstr>Calibri</vt:lpstr>
      <vt:lpstr>Calibri Light</vt:lpstr>
      <vt:lpstr>Geçmişe bakış</vt:lpstr>
      <vt:lpstr>ORACLE</vt:lpstr>
      <vt:lpstr>SQL</vt:lpstr>
      <vt:lpstr>PL/SQL Nedir?</vt:lpstr>
      <vt:lpstr>          PL/SQL ve  SQL Karşılaştırma</vt:lpstr>
      <vt:lpstr>SQL VE PL/SQL Karşılaştırma</vt:lpstr>
      <vt:lpstr>PL/SQL Çalışma Mimarisi</vt:lpstr>
      <vt:lpstr>PL/SQL Blok Yapısı</vt:lpstr>
      <vt:lpstr>PL/SQL Blok Yapısı</vt:lpstr>
      <vt:lpstr>Anonymous Blok</vt:lpstr>
      <vt:lpstr>Anonymous Block</vt:lpstr>
      <vt:lpstr>Output Log Yazdırma</vt:lpstr>
      <vt:lpstr>Output Log Yazdırma</vt:lpstr>
      <vt:lpstr>Output Log Yazdırma</vt:lpstr>
      <vt:lpstr>PL/SQL Değişkenlerini Tanımlama</vt:lpstr>
      <vt:lpstr>Değişken tipleri ve ilk değer atama </vt:lpstr>
      <vt:lpstr>Değişken tipleri ve ilk değer atama </vt:lpstr>
      <vt:lpstr>Değişkenleri SQL içinde Kullanma</vt:lpstr>
      <vt:lpstr>Değişkenleri SQL içinde Kullanma</vt:lpstr>
      <vt:lpstr>PL/SQL Değişken Tipleri</vt:lpstr>
      <vt:lpstr>Değişken Tipleri Örnek İsimlendirme</vt:lpstr>
      <vt:lpstr>String Veri Tipleri</vt:lpstr>
      <vt:lpstr> Numerik Veri Tipleri</vt:lpstr>
      <vt:lpstr>PL/SQL Sözcük Birimleri </vt:lpstr>
      <vt:lpstr>PL/SQL Sözcük Birimleri</vt:lpstr>
      <vt:lpstr>Yorum Satırları</vt:lpstr>
      <vt:lpstr>PL/SQL İçinde SQL Fonksiyonları Kulllanma</vt:lpstr>
      <vt:lpstr>PL/SQL İçinde SQL Fonksiyonları Kulllanma</vt:lpstr>
      <vt:lpstr>PL/SQL İçinde SQL Fonksiyonları Kulllanma</vt:lpstr>
      <vt:lpstr>SEQUENCE</vt:lpstr>
      <vt:lpstr>Sequence Kullanma</vt:lpstr>
      <vt:lpstr>Sequence Kullanma</vt:lpstr>
      <vt:lpstr>Nested (İç İçe) Bloklar</vt:lpstr>
      <vt:lpstr>Nested (İç İçe) Bloklar</vt:lpstr>
      <vt:lpstr>Nested Bloklarda Qalifier Kullanımı</vt:lpstr>
      <vt:lpstr>Nested Bloklarda Qalifier Kullanımı</vt:lpstr>
      <vt:lpstr>PL/SQL Operatörleri</vt:lpstr>
      <vt:lpstr>SQL Komutları</vt:lpstr>
      <vt:lpstr>Select Kullanımı Çoklu</vt:lpstr>
      <vt:lpstr>Belirsizliklerin Kaldırılması</vt:lpstr>
      <vt:lpstr>Belirsizliklerin Kaldırılması</vt:lpstr>
      <vt:lpstr>PL/SQL İçinde verileri değiştirme</vt:lpstr>
      <vt:lpstr>PL/SQL’de INSERT</vt:lpstr>
      <vt:lpstr>PL/SQL’de Update</vt:lpstr>
      <vt:lpstr>PL/SQL’de Delete</vt:lpstr>
      <vt:lpstr>SQL Cursor Kullanma</vt:lpstr>
      <vt:lpstr>SQL Cursor Özellikleri</vt:lpstr>
      <vt:lpstr>SQL%ROWCOUNT</vt:lpstr>
      <vt:lpstr>SQL%FOUND</vt:lpstr>
      <vt:lpstr>PL/SQL KONTROL YAPILARI</vt:lpstr>
      <vt:lpstr>IF</vt:lpstr>
      <vt:lpstr>IF – ELSE Kullanımı</vt:lpstr>
      <vt:lpstr>CASE</vt:lpstr>
      <vt:lpstr>Case Kullanım Şekilleri</vt:lpstr>
      <vt:lpstr>CASE ÖRNEKLERİ</vt:lpstr>
      <vt:lpstr>CASE Örnekleri 2</vt:lpstr>
      <vt:lpstr>CASE Örnekleri 3</vt:lpstr>
      <vt:lpstr>Şartlı ifadelerde Null Kullanımı</vt:lpstr>
      <vt:lpstr>Şartlı İfadelerde NULL Kullanımı</vt:lpstr>
      <vt:lpstr>Mantıksal İfadeler</vt:lpstr>
      <vt:lpstr>Döngüler Loops</vt:lpstr>
      <vt:lpstr>BASIC DÖNGÜLER</vt:lpstr>
      <vt:lpstr>Döngüler</vt:lpstr>
      <vt:lpstr>Döngüler 2</vt:lpstr>
      <vt:lpstr>While Döngüleri</vt:lpstr>
      <vt:lpstr>While Döngüleri Örnek</vt:lpstr>
      <vt:lpstr>While Döngüleri 2</vt:lpstr>
      <vt:lpstr>FOR Döngüleri</vt:lpstr>
      <vt:lpstr>FOR Döngüleri</vt:lpstr>
      <vt:lpstr>For Döngüleri 2</vt:lpstr>
      <vt:lpstr>For Döngüleri 3</vt:lpstr>
      <vt:lpstr>Döngüleri Karşılaştırma</vt:lpstr>
      <vt:lpstr>İç İçe Döngüler</vt:lpstr>
      <vt:lpstr>İç İçe Döngüler</vt:lpstr>
      <vt:lpstr>İç İçe Döngüler</vt:lpstr>
      <vt:lpstr>İç İçe Döngüler</vt:lpstr>
      <vt:lpstr>Continue İfadesi</vt:lpstr>
      <vt:lpstr>Continue İfadesi</vt:lpstr>
      <vt:lpstr>Continue When İfadesi</vt:lpstr>
      <vt:lpstr>Karma Veri Tipleri</vt:lpstr>
      <vt:lpstr>PL/SQL Record</vt:lpstr>
      <vt:lpstr>PL/SQL Record</vt:lpstr>
      <vt:lpstr>PL/SQL Record</vt:lpstr>
      <vt:lpstr>PL/SQL RECORD</vt:lpstr>
      <vt:lpstr>Nested Record</vt:lpstr>
      <vt:lpstr>%ROWTYPE Özelliği</vt:lpstr>
      <vt:lpstr>%ROWTYPE Özelliği</vt:lpstr>
      <vt:lpstr>%ROWTYPE SELECT</vt:lpstr>
      <vt:lpstr>%ROWTYPE Insert</vt:lpstr>
      <vt:lpstr>%ROWTYPE Update</vt:lpstr>
      <vt:lpstr>Collections</vt:lpstr>
      <vt:lpstr>Associative Arrays(Index By Tables)</vt:lpstr>
      <vt:lpstr>Associative Arrays</vt:lpstr>
      <vt:lpstr>Associative Arrays</vt:lpstr>
      <vt:lpstr>Associative Arrays</vt:lpstr>
      <vt:lpstr>Associative Arrays - %ROWTYPE</vt:lpstr>
      <vt:lpstr>Associative Arrays - %ROWTYPE-2</vt:lpstr>
      <vt:lpstr>Associative Arrays - Record</vt:lpstr>
      <vt:lpstr>COLLECTION</vt:lpstr>
      <vt:lpstr>Collection Metodları</vt:lpstr>
      <vt:lpstr> Collection Methodları  </vt:lpstr>
      <vt:lpstr>Associative Arrays - Loop</vt:lpstr>
      <vt:lpstr>Nested Tables</vt:lpstr>
      <vt:lpstr>Nested Tables</vt:lpstr>
      <vt:lpstr>Nested Tables 2</vt:lpstr>
      <vt:lpstr>Variable Size Arrays</vt:lpstr>
      <vt:lpstr>Varrays</vt:lpstr>
      <vt:lpstr>Varrays 2</vt:lpstr>
      <vt:lpstr>Varrays 3</vt:lpstr>
      <vt:lpstr>Karma Veri Tiplerinin Kullanımı</vt:lpstr>
      <vt:lpstr>Collections Karşılaştırma</vt:lpstr>
      <vt:lpstr>Records vs Collection</vt:lpstr>
      <vt:lpstr>CURSOR İFADELERİ</vt:lpstr>
      <vt:lpstr>Cursor Nedir</vt:lpstr>
      <vt:lpstr>Cursor Metotları</vt:lpstr>
      <vt:lpstr>Implicit Cursorlar</vt:lpstr>
      <vt:lpstr>Implicit Cursorlar Örnek</vt:lpstr>
      <vt:lpstr>Explicit Cursors</vt:lpstr>
      <vt:lpstr>Explicit Cursors</vt:lpstr>
      <vt:lpstr>Explicit Cursor Kullanma</vt:lpstr>
      <vt:lpstr>Cursordan Data Getirme Tek Satır</vt:lpstr>
      <vt:lpstr>Cursordan Data Getirme Çok Satır</vt:lpstr>
      <vt:lpstr>Cursorları Kapatma</vt:lpstr>
      <vt:lpstr>Cursor-Record Birlikte Kullanımı</vt:lpstr>
      <vt:lpstr>For Loop ile Cursor Kullanımı</vt:lpstr>
      <vt:lpstr>For Loop ile Cursor Kullanımı</vt:lpstr>
      <vt:lpstr>For Loop ile Cursor Kullanımı – Alt sorgular</vt:lpstr>
      <vt:lpstr>Cursor Özellikleri</vt:lpstr>
      <vt:lpstr>Cursor Özellikleri</vt:lpstr>
      <vt:lpstr>Cursor’e Parametre Verme</vt:lpstr>
      <vt:lpstr>For Update İfadesi</vt:lpstr>
      <vt:lpstr>Where Current Of İfadesi</vt:lpstr>
      <vt:lpstr>Exception </vt:lpstr>
      <vt:lpstr>Exception</vt:lpstr>
      <vt:lpstr>Exception Handling(Hata Yönetme)</vt:lpstr>
      <vt:lpstr>Exception Handling</vt:lpstr>
      <vt:lpstr>EXCEPTION HANDLING</vt:lpstr>
      <vt:lpstr>Hata Tipleri</vt:lpstr>
      <vt:lpstr>Hata Yakalama - Syntax</vt:lpstr>
      <vt:lpstr>Hata Yakalama Predefined - Örnek</vt:lpstr>
      <vt:lpstr>PREDEFINED - LİSTE</vt:lpstr>
      <vt:lpstr>INTERNALLY</vt:lpstr>
      <vt:lpstr>Hata Ayıklama Internally</vt:lpstr>
      <vt:lpstr>Hata Ayıklama</vt:lpstr>
      <vt:lpstr>Hata Yakalama Fonksiyonları</vt:lpstr>
      <vt:lpstr>Kullanıcı Tanımlı Hata Yakalama</vt:lpstr>
      <vt:lpstr>Kullanıcı Tanımlı Hata Yakalama</vt:lpstr>
      <vt:lpstr>Hata Yakalama-Kullanıcı Tanımlı</vt:lpstr>
      <vt:lpstr>Alt bloklarla hata yönetme</vt:lpstr>
      <vt:lpstr>Alt Bloklarla Hata Ayıklama Yöntemi</vt:lpstr>
      <vt:lpstr>Hata Oluşturma:Raise_Application_Error</vt:lpstr>
      <vt:lpstr>Raise_Application_Error</vt:lpstr>
      <vt:lpstr>Raise_Application_Error</vt:lpstr>
      <vt:lpstr>Modülerleştirme Nedir?  </vt:lpstr>
      <vt:lpstr>Subprogram Nedir?</vt:lpstr>
      <vt:lpstr>Altprogram ve Anonim Bloklar Farkları</vt:lpstr>
      <vt:lpstr>ŞEMA NESNELERİNİ OLUŞTURMA</vt:lpstr>
      <vt:lpstr>VIEWLAR</vt:lpstr>
      <vt:lpstr>VIEW Çeşitleri</vt:lpstr>
      <vt:lpstr>VIEW Oluşturma</vt:lpstr>
      <vt:lpstr>VIEW Oluşturma</vt:lpstr>
      <vt:lpstr>View’ları Değiştirmek</vt:lpstr>
      <vt:lpstr>View Üzerinde DML</vt:lpstr>
      <vt:lpstr>View üzerinde With Read Only</vt:lpstr>
      <vt:lpstr>Synonym</vt:lpstr>
      <vt:lpstr>Synonym</vt:lpstr>
      <vt:lpstr>Drop</vt:lpstr>
      <vt:lpstr>Procedure oluşturma</vt:lpstr>
      <vt:lpstr>Prosedürler</vt:lpstr>
      <vt:lpstr>Preocedure Çağırma</vt:lpstr>
      <vt:lpstr>Procedure Oluşturma</vt:lpstr>
      <vt:lpstr>Parametreli Procedure</vt:lpstr>
      <vt:lpstr>Parametreli Procedure 2</vt:lpstr>
      <vt:lpstr>Parametreleri Dinamik Verme</vt:lpstr>
      <vt:lpstr>Prosedüre Dinamik Parametre verme</vt:lpstr>
      <vt:lpstr>Fonksiyonlar</vt:lpstr>
      <vt:lpstr>Fonksiyonlar</vt:lpstr>
      <vt:lpstr>Fonksiyonları Çağırma</vt:lpstr>
      <vt:lpstr>Fonksiyonları Sql içinde Kullanma</vt:lpstr>
      <vt:lpstr>Fonksiyonları Sql İçinde Kullanma</vt:lpstr>
      <vt:lpstr>Triggerlar</vt:lpstr>
      <vt:lpstr>Birleşik (Compound) Trigger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</dc:title>
  <dc:creator>fatih karameşe</dc:creator>
  <cp:lastModifiedBy>fatih karameşe</cp:lastModifiedBy>
  <cp:revision>27</cp:revision>
  <dcterms:created xsi:type="dcterms:W3CDTF">2022-10-31T08:02:33Z</dcterms:created>
  <dcterms:modified xsi:type="dcterms:W3CDTF">2022-11-18T15:18:51Z</dcterms:modified>
</cp:coreProperties>
</file>